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1"/>
  </p:notesMasterIdLst>
  <p:sldIdLst>
    <p:sldId id="256" r:id="rId2"/>
    <p:sldId id="257" r:id="rId3"/>
    <p:sldId id="258" r:id="rId4"/>
    <p:sldId id="315" r:id="rId5"/>
    <p:sldId id="313" r:id="rId6"/>
    <p:sldId id="316" r:id="rId7"/>
    <p:sldId id="280" r:id="rId8"/>
    <p:sldId id="281" r:id="rId9"/>
    <p:sldId id="326" r:id="rId10"/>
    <p:sldId id="260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</p:sldIdLst>
  <p:sldSz cx="9144000" cy="5143500" type="screen16x9"/>
  <p:notesSz cx="6858000" cy="9144000"/>
  <p:embeddedFontLst>
    <p:embeddedFont>
      <p:font typeface="Anton" pitchFamily="2" charset="77"/>
      <p:regular r:id="rId22"/>
    </p:embeddedFont>
    <p:embeddedFont>
      <p:font typeface="Barlow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519F4-8F02-4BE2-AFC2-18877AA1D235}">
  <a:tblStyle styleId="{047519F4-8F02-4BE2-AFC2-18877AA1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4630"/>
  </p:normalViewPr>
  <p:slideViewPr>
    <p:cSldViewPr snapToGrid="0">
      <p:cViewPr>
        <p:scale>
          <a:sx n="132" d="100"/>
          <a:sy n="132" d="100"/>
        </p:scale>
        <p:origin x="10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>
          <a:extLst>
            <a:ext uri="{FF2B5EF4-FFF2-40B4-BE49-F238E27FC236}">
              <a16:creationId xmlns:a16="http://schemas.microsoft.com/office/drawing/2014/main" id="{A893E142-D272-48EB-671F-66D7D7796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>
            <a:extLst>
              <a:ext uri="{FF2B5EF4-FFF2-40B4-BE49-F238E27FC236}">
                <a16:creationId xmlns:a16="http://schemas.microsoft.com/office/drawing/2014/main" id="{627A1ECD-6F3E-4B32-7DC8-EC93D001F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>
            <a:extLst>
              <a:ext uri="{FF2B5EF4-FFF2-40B4-BE49-F238E27FC236}">
                <a16:creationId xmlns:a16="http://schemas.microsoft.com/office/drawing/2014/main" id="{935B96C0-6FEB-D92C-4E61-36CA0623E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69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5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dab33caf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dab33caf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9333a680e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9333a680e_0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>
          <a:extLst>
            <a:ext uri="{FF2B5EF4-FFF2-40B4-BE49-F238E27FC236}">
              <a16:creationId xmlns:a16="http://schemas.microsoft.com/office/drawing/2014/main" id="{8C95F8E6-D742-4584-5D58-CA1D60E4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>
            <a:extLst>
              <a:ext uri="{FF2B5EF4-FFF2-40B4-BE49-F238E27FC236}">
                <a16:creationId xmlns:a16="http://schemas.microsoft.com/office/drawing/2014/main" id="{681F785F-1A65-A2DB-E98D-59A5BB2AA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>
            <a:extLst>
              <a:ext uri="{FF2B5EF4-FFF2-40B4-BE49-F238E27FC236}">
                <a16:creationId xmlns:a16="http://schemas.microsoft.com/office/drawing/2014/main" id="{98A2A757-1644-25A7-3B86-627CF24F8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75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441760" y="908819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378022" y="-116473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7833036" y="-107682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"/>
          <p:cNvSpPr/>
          <p:nvPr/>
        </p:nvSpPr>
        <p:spPr>
          <a:xfrm flipH="1">
            <a:off x="8496218" y="4471301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8648389" y="27605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10800000">
            <a:off x="8615208" y="412460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/>
          <p:nvPr/>
        </p:nvSpPr>
        <p:spPr>
          <a:xfrm rot="10800000">
            <a:off x="8183557" y="477446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10800000">
            <a:off x="8817294" y="231213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rId4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rId4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1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796609" y="-4219391"/>
            <a:ext cx="1413858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-9560681">
            <a:off x="2277506" y="-11580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4481061">
            <a:off x="1102173" y="4581745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-9467822">
            <a:off x="-428842" y="4280817"/>
            <a:ext cx="870303" cy="7322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23831" y="4360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19624" y="29870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668575" y="43339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8649538" y="10785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563752" y="1915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94317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52" name="Google Shape;452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1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57" name="Google Shape;457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6"/>
          <p:cNvSpPr/>
          <p:nvPr/>
        </p:nvSpPr>
        <p:spPr>
          <a:xfrm flipH="1">
            <a:off x="388402" y="22618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>
            <a:spLocks noGrp="1"/>
          </p:cNvSpPr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 rot="10800000">
            <a:off x="133083" y="3587971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0"/>
          <p:cNvSpPr/>
          <p:nvPr/>
        </p:nvSpPr>
        <p:spPr>
          <a:xfrm rot="10800000">
            <a:off x="479790" y="-77462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0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0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0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0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0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0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187706" y="-5808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26931" y="46479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119617" y="-113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0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0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0"/>
          <p:cNvSpPr/>
          <p:nvPr/>
        </p:nvSpPr>
        <p:spPr>
          <a:xfrm rot="10800000" flipH="1">
            <a:off x="8507989" y="36407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0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"/>
          <p:cNvSpPr/>
          <p:nvPr/>
        </p:nvSpPr>
        <p:spPr>
          <a:xfrm rot="10800000" flipH="1">
            <a:off x="8456275" y="518598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37435" y="2738"/>
            <a:ext cx="743532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7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7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7"/>
          <p:cNvSpPr/>
          <p:nvPr/>
        </p:nvSpPr>
        <p:spPr>
          <a:xfrm flipH="1">
            <a:off x="238963" y="169132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7"/>
          <p:cNvSpPr/>
          <p:nvPr/>
        </p:nvSpPr>
        <p:spPr>
          <a:xfrm flipH="1">
            <a:off x="791796" y="147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7"/>
          <p:cNvSpPr/>
          <p:nvPr/>
        </p:nvSpPr>
        <p:spPr>
          <a:xfrm>
            <a:off x="7900006" y="-28096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7"/>
          <p:cNvSpPr/>
          <p:nvPr/>
        </p:nvSpPr>
        <p:spPr>
          <a:xfrm>
            <a:off x="8404450" y="-11350"/>
            <a:ext cx="733891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7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7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8729539" y="36659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8527989" y="19665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7"/>
          <p:cNvSpPr/>
          <p:nvPr/>
        </p:nvSpPr>
        <p:spPr>
          <a:xfrm flipH="1">
            <a:off x="4689649" y="1966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4132139" y="493188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2" r:id="rId7"/>
    <p:sldLayoutId id="2147483666" r:id="rId8"/>
    <p:sldLayoutId id="2147483673" r:id="rId9"/>
    <p:sldLayoutId id="2147483680" r:id="rId10"/>
    <p:sldLayoutId id="2147483681" r:id="rId11"/>
    <p:sldLayoutId id="2147483682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ngine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4164076" TargetMode="External"/><Relationship Id="rId5" Type="http://schemas.openxmlformats.org/officeDocument/2006/relationships/hyperlink" Target="https://earthexplorer.usgs.gov/" TargetMode="External"/><Relationship Id="rId4" Type="http://schemas.openxmlformats.org/officeDocument/2006/relationships/hyperlink" Target="https://scihub.copernicus.e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</a:t>
            </a:r>
            <a:r>
              <a:rPr lang="en" sz="5400" dirty="0"/>
              <a:t>STIMATION OF LAND SURFACE TEMPERATURE</a:t>
            </a:r>
            <a:endParaRPr sz="5400" dirty="0"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100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45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45"/>
          <p:cNvGrpSpPr/>
          <p:nvPr/>
        </p:nvGrpSpPr>
        <p:grpSpPr>
          <a:xfrm>
            <a:off x="910187" y="1743103"/>
            <a:ext cx="3825381" cy="2920203"/>
            <a:chOff x="1880577" y="-4241474"/>
            <a:chExt cx="13181878" cy="10062727"/>
          </a:xfrm>
        </p:grpSpPr>
        <p:sp>
          <p:nvSpPr>
            <p:cNvPr id="1233" name="Google Shape;1233;p45"/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Google Shape;1168;p44">
            <a:extLst>
              <a:ext uri="{FF2B5EF4-FFF2-40B4-BE49-F238E27FC236}">
                <a16:creationId xmlns:a16="http://schemas.microsoft.com/office/drawing/2014/main" id="{07AA5801-C15A-F48C-A863-CF6C70E78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945" y="1579915"/>
            <a:ext cx="3775800" cy="1820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600" b="1" dirty="0">
                <a:solidFill>
                  <a:schemeClr val="tx1"/>
                </a:solidFill>
                <a:effectLst/>
                <a:latin typeface=".AppleSystemUIFont"/>
              </a:rPr>
              <a:t>Code Overview</a:t>
            </a:r>
            <a:endParaRPr lang="en-US" sz="6600" dirty="0">
              <a:solidFill>
                <a:schemeClr val="tx1"/>
              </a:solidFill>
              <a:effectLst/>
              <a:latin typeface=".AppleSystemUIFont"/>
            </a:endParaRPr>
          </a:p>
        </p:txBody>
      </p:sp>
    </p:spTree>
  </p:cSld>
  <p:clrMapOvr>
    <a:masterClrMapping/>
  </p:clrMapOvr>
  <p:transition spd="slow" advClick="0" advTm="1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C94A0-D303-59D0-EA3C-F1F4C968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4" y="539014"/>
            <a:ext cx="5151581" cy="3667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1BDC3-FB7B-9D47-19DA-A4ECEE6AF48F}"/>
              </a:ext>
            </a:extLst>
          </p:cNvPr>
          <p:cNvSpPr txBox="1"/>
          <p:nvPr/>
        </p:nvSpPr>
        <p:spPr>
          <a:xfrm>
            <a:off x="5398615" y="937259"/>
            <a:ext cx="3302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We initialize the </a:t>
            </a: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Earth Engine API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using </a:t>
            </a:r>
            <a:r>
              <a:rPr lang="en-US" dirty="0" err="1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ee.Authenticate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() and </a:t>
            </a:r>
            <a:r>
              <a:rPr lang="en-US" dirty="0" err="1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ee.Initialize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254A1-D42F-7FCA-9C7B-3CF23F47822B}"/>
              </a:ext>
            </a:extLst>
          </p:cNvPr>
          <p:cNvSpPr txBox="1"/>
          <p:nvPr/>
        </p:nvSpPr>
        <p:spPr>
          <a:xfrm>
            <a:off x="5398615" y="1633963"/>
            <a:ext cx="27636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Region of Interest (ROI):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area of interest is defined using a polygon with four coordinates.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2E4D0-A01E-486A-8063-68D51E2ED273}"/>
              </a:ext>
            </a:extLst>
          </p:cNvPr>
          <p:cNvSpPr txBox="1"/>
          <p:nvPr/>
        </p:nvSpPr>
        <p:spPr>
          <a:xfrm>
            <a:off x="5381339" y="2794937"/>
            <a:ext cx="3515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Date Range: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code specifies a start and end date for selecting satellite images.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CDD449-08E2-888D-F60F-18935674C573}"/>
              </a:ext>
            </a:extLst>
          </p:cNvPr>
          <p:cNvSpPr txBox="1"/>
          <p:nvPr/>
        </p:nvSpPr>
        <p:spPr>
          <a:xfrm>
            <a:off x="5381339" y="3309400"/>
            <a:ext cx="3351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Cloud Percentage: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We set a threshold of 5% for the maximum cloud cover in the selected images to ensure data quality.</a:t>
            </a:r>
          </a:p>
        </p:txBody>
      </p:sp>
    </p:spTree>
    <p:extLst>
      <p:ext uri="{BB962C8B-B14F-4D97-AF65-F5344CB8AC3E}">
        <p14:creationId xmlns:p14="http://schemas.microsoft.com/office/powerpoint/2010/main" val="2240433098"/>
      </p:ext>
    </p:extLst>
  </p:cSld>
  <p:clrMapOvr>
    <a:masterClrMapping/>
  </p:clrMapOvr>
  <p:transition spd="slow" advClick="0" advTm="8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B296-4479-B81E-DBD0-74895F9B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8D618F-DAE5-7C38-029A-270E8FA58D74}"/>
              </a:ext>
            </a:extLst>
          </p:cNvPr>
          <p:cNvSpPr txBox="1"/>
          <p:nvPr/>
        </p:nvSpPr>
        <p:spPr>
          <a:xfrm>
            <a:off x="364603" y="3834464"/>
            <a:ext cx="33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Finding a Cloud-Free Landsat 8 Image</a:t>
            </a:r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EAA46-F905-11A3-1002-684C1FE0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4" y="454622"/>
            <a:ext cx="6468977" cy="322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94359-D7C5-63BF-D34C-51A72CBA02B7}"/>
              </a:ext>
            </a:extLst>
          </p:cNvPr>
          <p:cNvSpPr txBox="1"/>
          <p:nvPr/>
        </p:nvSpPr>
        <p:spPr>
          <a:xfrm>
            <a:off x="364603" y="4142241"/>
            <a:ext cx="71527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Loop to Find an Image: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loop checks for cloud-free Landsat 8 images within the specified ROI and date range. If no suitable image is found, the end date is incrementally extended by one day until an image is found or a maximum of 30 days is reached.</a:t>
            </a:r>
          </a:p>
        </p:txBody>
      </p:sp>
    </p:spTree>
    <p:extLst>
      <p:ext uri="{BB962C8B-B14F-4D97-AF65-F5344CB8AC3E}">
        <p14:creationId xmlns:p14="http://schemas.microsoft.com/office/powerpoint/2010/main" val="364707193"/>
      </p:ext>
    </p:extLst>
  </p:cSld>
  <p:clrMapOvr>
    <a:masterClrMapping/>
  </p:clrMapOvr>
  <p:transition spd="slow" advClick="0" advTm="7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48E19-1E5C-3A89-2E0E-3C107C71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4EFED-9B7B-3478-E510-B5C85B15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5" y="553435"/>
            <a:ext cx="5349721" cy="2526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E13FF-7847-3613-FFB8-ED00F1060876}"/>
              </a:ext>
            </a:extLst>
          </p:cNvPr>
          <p:cNvSpPr txBox="1"/>
          <p:nvPr/>
        </p:nvSpPr>
        <p:spPr>
          <a:xfrm>
            <a:off x="5631935" y="553435"/>
            <a:ext cx="2983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Sentinel-2 Image Collection: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We filter Sentinel-2 images by ROI, date range, and cloud cover percentage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D9474-FDC2-E6E4-4AE7-4E3830C50D2A}"/>
              </a:ext>
            </a:extLst>
          </p:cNvPr>
          <p:cNvSpPr txBox="1"/>
          <p:nvPr/>
        </p:nvSpPr>
        <p:spPr>
          <a:xfrm>
            <a:off x="5631935" y="1599034"/>
            <a:ext cx="31174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Median Composite: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median() function combines multiple images into a single image by taking the median value for each pixel, which helps reduce noise from clouds or atmospheric effects.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E1536-A9B0-30FE-2233-4C5A85E3F283}"/>
              </a:ext>
            </a:extLst>
          </p:cNvPr>
          <p:cNvSpPr txBox="1"/>
          <p:nvPr/>
        </p:nvSpPr>
        <p:spPr>
          <a:xfrm>
            <a:off x="282214" y="3219896"/>
            <a:ext cx="2245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Applying Scale Factors</a:t>
            </a:r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A6B18-E177-D631-B32A-1DE31A6283E2}"/>
              </a:ext>
            </a:extLst>
          </p:cNvPr>
          <p:cNvSpPr txBox="1"/>
          <p:nvPr/>
        </p:nvSpPr>
        <p:spPr>
          <a:xfrm>
            <a:off x="282214" y="3527673"/>
            <a:ext cx="7427621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Purpose: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Landsat data require scaling to convert raw values to meaningful reflectance and temperature values.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</a:t>
            </a: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Optical Bands: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scaling factors are applied to the surface reflectance bands (SR_B.*).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Thermal Bands: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For the thermal band (ST_B.*), scaling is applied to convert digital numbers to temperature in degrees Celsius.</a:t>
            </a:r>
          </a:p>
        </p:txBody>
      </p:sp>
    </p:spTree>
    <p:extLst>
      <p:ext uri="{BB962C8B-B14F-4D97-AF65-F5344CB8AC3E}">
        <p14:creationId xmlns:p14="http://schemas.microsoft.com/office/powerpoint/2010/main" val="4027088937"/>
      </p:ext>
    </p:extLst>
  </p:cSld>
  <p:clrMapOvr>
    <a:masterClrMapping/>
  </p:clrMapOvr>
  <p:transition spd="slow" advClick="0" advTm="9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5D29C7-6182-C5BC-35D5-A08BAA1B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17" y="202756"/>
            <a:ext cx="7772400" cy="1958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7DBFC-5D22-6AEF-C379-8EF5223F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51" r="80256" b="73715"/>
          <a:stretch/>
        </p:blipFill>
        <p:spPr>
          <a:xfrm>
            <a:off x="425917" y="2727214"/>
            <a:ext cx="1335506" cy="34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4C1B9-F6E9-1D4E-5E52-BC94D9C4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393" r="78854" b="39782"/>
          <a:stretch/>
        </p:blipFill>
        <p:spPr>
          <a:xfrm>
            <a:off x="425917" y="3660174"/>
            <a:ext cx="1643514" cy="346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F00D3-4FD8-A178-23EF-35E20CF2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838" r="80340" b="2721"/>
          <a:stretch/>
        </p:blipFill>
        <p:spPr>
          <a:xfrm>
            <a:off x="425917" y="4583224"/>
            <a:ext cx="1528011" cy="384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AD813D-C1C1-159E-E59C-E2DABD0048BE}"/>
              </a:ext>
            </a:extLst>
          </p:cNvPr>
          <p:cNvSpPr txBox="1"/>
          <p:nvPr/>
        </p:nvSpPr>
        <p:spPr>
          <a:xfrm>
            <a:off x="346510" y="2227355"/>
            <a:ext cx="511823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NDVI (Normalized Difference Vegetation Index)</a:t>
            </a:r>
            <a:endParaRPr lang="en-US" sz="1300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sz="1300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Measures vegetation density using near-infrared (NIR) and red bands.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ABFE3-C650-6BD0-F7CB-31D836D0CECC}"/>
              </a:ext>
            </a:extLst>
          </p:cNvPr>
          <p:cNvSpPr txBox="1"/>
          <p:nvPr/>
        </p:nvSpPr>
        <p:spPr>
          <a:xfrm>
            <a:off x="346510" y="3148847"/>
            <a:ext cx="57318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NDWI (Normalized Difference Water Index)</a:t>
            </a:r>
            <a:r>
              <a:rPr lang="en-US" sz="1300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</a:t>
            </a:r>
          </a:p>
          <a:p>
            <a:r>
              <a:rPr lang="en-US" sz="1300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Identifies water bodies using green and NIR bands.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1520B-191A-A239-3417-91E8B685C8C7}"/>
              </a:ext>
            </a:extLst>
          </p:cNvPr>
          <p:cNvSpPr txBox="1"/>
          <p:nvPr/>
        </p:nvSpPr>
        <p:spPr>
          <a:xfrm>
            <a:off x="346510" y="4090781"/>
            <a:ext cx="57318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NDBI (Normalized Difference Built-up Index)</a:t>
            </a:r>
            <a:endParaRPr lang="en-US" sz="1300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sz="1300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Detects built-up areas using shortwave infrared (SWIR) and NIR bands.</a:t>
            </a:r>
          </a:p>
        </p:txBody>
      </p:sp>
    </p:spTree>
    <p:extLst>
      <p:ext uri="{BB962C8B-B14F-4D97-AF65-F5344CB8AC3E}">
        <p14:creationId xmlns:p14="http://schemas.microsoft.com/office/powerpoint/2010/main" val="2618472830"/>
      </p:ext>
    </p:extLst>
  </p:cSld>
  <p:clrMapOvr>
    <a:masterClrMapping/>
  </p:clrMapOvr>
  <p:transition spd="slow" advClick="0" advTm="6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F8D4E-588B-A39C-A09D-B699DE7F2239}"/>
              </a:ext>
            </a:extLst>
          </p:cNvPr>
          <p:cNvSpPr txBox="1"/>
          <p:nvPr/>
        </p:nvSpPr>
        <p:spPr>
          <a:xfrm>
            <a:off x="264430" y="2513419"/>
            <a:ext cx="61556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highlight>
                  <a:srgbClr val="800080"/>
                </a:highlight>
                <a:latin typeface="Barlow" pitchFamily="2" charset="77"/>
              </a:rPr>
              <a:t>L</a:t>
            </a: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inear Regression: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ee.Image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(1) , a band with a value of 1 for each pixel (to estimate the intercept (a0) of the regression model).</a:t>
            </a: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We then add the three spectral indices derived from Landsat 8: (NDVI, NDBI, NDWI) , and l8_lst_30m, which is the observed land surface temperature (LST) at a 30m resolution.</a:t>
            </a:r>
          </a:p>
          <a:p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 linear regression model has three predictors (NDVI, NDBI, NDWI) to predict LST. The regression equation 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0F659-4B8A-C15A-D396-0933E579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8" y="237366"/>
            <a:ext cx="4920916" cy="224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0FA15-E308-076D-8E83-68E59389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8" y="4578483"/>
            <a:ext cx="3226870" cy="3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3782"/>
      </p:ext>
    </p:extLst>
  </p:cSld>
  <p:clrMapOvr>
    <a:masterClrMapping/>
  </p:clrMapOvr>
  <p:transition spd="slow" advClick="0" advTm="9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A9D-C574-6113-CC6B-6C493602F404}"/>
              </a:ext>
            </a:extLst>
          </p:cNvPr>
          <p:cNvSpPr txBox="1"/>
          <p:nvPr/>
        </p:nvSpPr>
        <p:spPr>
          <a:xfrm>
            <a:off x="5396726" y="536547"/>
            <a:ext cx="37249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Extract Coefficients: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 regression coefficients  a_0, a_1, a_2, a_3  </a:t>
            </a: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are extracted from the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E8F45-C08C-035E-1B93-F9FF7AF827A0}"/>
              </a:ext>
            </a:extLst>
          </p:cNvPr>
          <p:cNvSpPr txBox="1"/>
          <p:nvPr/>
        </p:nvSpPr>
        <p:spPr>
          <a:xfrm>
            <a:off x="270056" y="2571750"/>
            <a:ext cx="6586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Downscaling LST to 10m Resolution</a:t>
            </a:r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 regression equation derived from Landsat 8 data is now applied to the </a:t>
            </a: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high-resolution (10m) Sentinel-2 indices (s2_ndvi, s2_ndbi, s2_ndwi) to predict land surface temperature at a finer resolution (10m).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5A87A-32F9-C0DD-1BB5-12AE23A5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373584"/>
            <a:ext cx="5126670" cy="1955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BE7C1-EB71-CA9E-385D-846F5B3F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2" y="3561018"/>
            <a:ext cx="3687517" cy="3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36281"/>
      </p:ext>
    </p:extLst>
  </p:cSld>
  <p:clrMapOvr>
    <a:masterClrMapping/>
  </p:clrMapOvr>
  <p:transition spd="slow" advClick="0" advTm="9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69847-D812-7284-406F-093C6646F60D}"/>
              </a:ext>
            </a:extLst>
          </p:cNvPr>
          <p:cNvSpPr txBox="1"/>
          <p:nvPr/>
        </p:nvSpPr>
        <p:spPr>
          <a:xfrm>
            <a:off x="363354" y="2249908"/>
            <a:ext cx="5731844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L8_LST_MODEL is the predicted LST at 30m resolution based on the regression equation applied to the Landsat 8 indices </a:t>
            </a: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(l8_ndvi, l8_ndbi, l8_ndwi).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• The residuals (L8_RESIDUALS) are calculated as the difference between the observed LST (l8_lst_30m) and the predicted LST (L8_LST_MODEL).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6E5AD-36F7-6DFF-6D67-0C4F5476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6" y="511542"/>
            <a:ext cx="5419546" cy="1384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1749C-D7E7-4BA1-6D97-341F46C9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3834866"/>
            <a:ext cx="31242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1CAA1-74E2-F1F9-0C60-45B64593A5B2}"/>
              </a:ext>
            </a:extLst>
          </p:cNvPr>
          <p:cNvSpPr txBox="1"/>
          <p:nvPr/>
        </p:nvSpPr>
        <p:spPr>
          <a:xfrm>
            <a:off x="5724624" y="635066"/>
            <a:ext cx="32653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Purpose:</a:t>
            </a:r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These residuals capture the errors or deviations in the model’s prediction and are crucial for improving the accuracy of the downscaled LST.</a:t>
            </a:r>
          </a:p>
        </p:txBody>
      </p:sp>
    </p:spTree>
    <p:extLst>
      <p:ext uri="{BB962C8B-B14F-4D97-AF65-F5344CB8AC3E}">
        <p14:creationId xmlns:p14="http://schemas.microsoft.com/office/powerpoint/2010/main" val="1497334779"/>
      </p:ext>
    </p:extLst>
  </p:cSld>
  <p:clrMapOvr>
    <a:masterClrMapping/>
  </p:clrMapOvr>
  <p:transition spd="slow" advClick="0" advTm="9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BE0D-5FC8-D1FA-97E8-83D679E8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2" y="269441"/>
            <a:ext cx="5576093" cy="1501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77524-8EB6-7BD9-4898-C100BAB8CCD8}"/>
              </a:ext>
            </a:extLst>
          </p:cNvPr>
          <p:cNvSpPr txBox="1"/>
          <p:nvPr/>
        </p:nvSpPr>
        <p:spPr>
          <a:xfrm>
            <a:off x="359871" y="1911223"/>
            <a:ext cx="599280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A Gaussian kernel is defined with a radius of 1.5 pixels. This kernel is used to smooth the residuals by applying a convolution operation.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resample("bicubic") ensures that the residuals are resampled smoothly before applying the convolution.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 smoothed residuals (L8_RESIDUALS_gaussian) help correct finer-scale errors in the downscaled LST prediction.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DCA12-F94D-ADB9-448C-D53FA1D179C0}"/>
              </a:ext>
            </a:extLst>
          </p:cNvPr>
          <p:cNvSpPr txBox="1"/>
          <p:nvPr/>
        </p:nvSpPr>
        <p:spPr>
          <a:xfrm>
            <a:off x="359871" y="3821229"/>
            <a:ext cx="599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The final downscaled LST at 10m resolution is obtained by adding the smoothed residuals to the initial downscaled LST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95F3A-A289-9C81-1474-B71183FBA958}"/>
              </a:ext>
            </a:extLst>
          </p:cNvPr>
          <p:cNvSpPr txBox="1"/>
          <p:nvPr/>
        </p:nvSpPr>
        <p:spPr>
          <a:xfrm>
            <a:off x="6083167" y="238689"/>
            <a:ext cx="29453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Purpose:</a:t>
            </a:r>
            <a:endParaRPr lang="en-US" dirty="0">
              <a:solidFill>
                <a:schemeClr val="tx1"/>
              </a:solidFill>
              <a:effectLst/>
              <a:highlight>
                <a:srgbClr val="800080"/>
              </a:highlight>
              <a:latin typeface="Barlow" pitchFamily="2" charset="77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This correction step ensures that the downscaled LST matches the observed LST at 30m resolution when aggregated, thus improving the overall accuracy and ensuring energy conservation across scales.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91731-ADA0-530F-AAC7-350B6CC5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2" y="4438599"/>
            <a:ext cx="3236830" cy="4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1873"/>
      </p:ext>
    </p:extLst>
  </p:cSld>
  <p:clrMapOvr>
    <a:masterClrMapping/>
  </p:clrMapOvr>
  <p:transition spd="slow" advClick="0" advTm="9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2;p53">
            <a:extLst>
              <a:ext uri="{FF2B5EF4-FFF2-40B4-BE49-F238E27FC236}">
                <a16:creationId xmlns:a16="http://schemas.microsoft.com/office/drawing/2014/main" id="{1E67F725-98AE-31E0-F226-2939739961A6}"/>
              </a:ext>
            </a:extLst>
          </p:cNvPr>
          <p:cNvPicPr preferRelativeResize="0"/>
          <p:nvPr/>
        </p:nvPicPr>
        <p:blipFill rotWithShape="1">
          <a:blip r:embed="rId2">
            <a:alphaModFix amt="19000"/>
          </a:blip>
          <a:srcRect l="19753" t="50283" r="55123" b="18208"/>
          <a:stretch/>
        </p:blipFill>
        <p:spPr>
          <a:xfrm>
            <a:off x="3589943" y="624571"/>
            <a:ext cx="5883674" cy="5684045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6FBF7-8D52-E497-97B7-00ADC0696F21}"/>
              </a:ext>
            </a:extLst>
          </p:cNvPr>
          <p:cNvSpPr txBox="1"/>
          <p:nvPr/>
        </p:nvSpPr>
        <p:spPr>
          <a:xfrm>
            <a:off x="4572000" y="782730"/>
            <a:ext cx="3753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Export: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The final downscaled LST map is exported as a </a:t>
            </a:r>
            <a:r>
              <a:rPr lang="en-US" dirty="0" err="1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GeoTIFF</a:t>
            </a:r>
            <a:r>
              <a:rPr lang="en-US" dirty="0">
                <a:solidFill>
                  <a:schemeClr val="tx1"/>
                </a:solidFill>
                <a:effectLst/>
                <a:highlight>
                  <a:srgbClr val="800080"/>
                </a:highlight>
                <a:latin typeface="Barlow" pitchFamily="2" charset="77"/>
              </a:rPr>
              <a:t> file to Google Drive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5140D-DFBB-4A03-1205-6D3E3B6C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2" y="624571"/>
            <a:ext cx="3903580" cy="25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9518"/>
      </p:ext>
    </p:extLst>
  </p:cSld>
  <p:clrMapOvr>
    <a:masterClrMapping/>
  </p:clrMapOvr>
  <p:transition spd="slow" advClick="0" advTm="5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50" y="35016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latin typeface="Anton" pitchFamily="2" charset="77"/>
              </a:rPr>
              <a:t>Introduction &amp; Problem Definition</a:t>
            </a:r>
            <a:br>
              <a:rPr lang="en-US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dirty="0"/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6B0C9-B2FE-8149-3814-B035B739F0AE}"/>
              </a:ext>
            </a:extLst>
          </p:cNvPr>
          <p:cNvSpPr txBox="1"/>
          <p:nvPr/>
        </p:nvSpPr>
        <p:spPr>
          <a:xfrm>
            <a:off x="931984" y="1028375"/>
            <a:ext cx="60774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Urban Heat Island (UHI) Effect:</a:t>
            </a:r>
            <a:endParaRPr lang="en-US" sz="1300" dirty="0">
              <a:solidFill>
                <a:schemeClr val="tx1"/>
              </a:solidFill>
              <a:effectLst/>
              <a:latin typeface="Barlow" pitchFamily="2" charset="77"/>
              <a:cs typeface="Bangla Sangam MN" panose="02000000000000000000" pitchFamily="2" charset="0"/>
            </a:endParaRPr>
          </a:p>
          <a:p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Urban areas are significantly warmer than rural ones due to reduced vegetation and increased artificial surfaces.</a:t>
            </a:r>
          </a:p>
          <a:p>
            <a:endParaRPr lang="en-US" sz="1300" dirty="0">
              <a:solidFill>
                <a:schemeClr val="tx1"/>
              </a:solidFill>
              <a:effectLst/>
              <a:latin typeface="Barlow" pitchFamily="2" charset="77"/>
              <a:cs typeface="Bangla Sangam MN" panose="02000000000000000000" pitchFamily="2" charset="0"/>
            </a:endParaRP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Problem:</a:t>
            </a:r>
            <a:endParaRPr lang="en-US" sz="1300" b="1" dirty="0">
              <a:solidFill>
                <a:schemeClr val="tx1"/>
              </a:solidFill>
              <a:latin typeface="Barlow" pitchFamily="2" charset="77"/>
              <a:cs typeface="Bangla Sangam MN" panose="02000000000000000000" pitchFamily="2" charset="0"/>
            </a:endParaRP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Satellite thermal infrared sensors provide low spatial resolution, limiting fine-scale urban analysis.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 Higher-resolution multispectral data exist (~10m), but they lack thermal bands.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Accurate air temperature estimation at street level requires downscaling thermal data.</a:t>
            </a:r>
          </a:p>
          <a:p>
            <a:pPr>
              <a:spcBef>
                <a:spcPts val="900"/>
              </a:spcBef>
            </a:pPr>
            <a:endParaRPr lang="en-US" sz="1300" dirty="0">
              <a:solidFill>
                <a:schemeClr val="tx1"/>
              </a:solidFill>
              <a:effectLst/>
              <a:latin typeface="Barlow" pitchFamily="2" charset="77"/>
              <a:cs typeface="Bangla Sangam MN" panose="02000000000000000000" pitchFamily="2" charset="0"/>
            </a:endParaRP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Goal:</a:t>
            </a:r>
            <a:endParaRPr lang="en-US" sz="1300" dirty="0">
              <a:solidFill>
                <a:schemeClr val="tx1"/>
              </a:solidFill>
              <a:effectLst/>
              <a:latin typeface="Barlow" pitchFamily="2" charset="77"/>
              <a:cs typeface="Bangla Sangam MN" panose="02000000000000000000" pitchFamily="2" charset="0"/>
            </a:endParaRPr>
          </a:p>
          <a:p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  <a:cs typeface="Bangla Sangam MN" panose="02000000000000000000" pitchFamily="2" charset="0"/>
              </a:rPr>
              <a:t>Downscale Landsat 8 LST data (30m) using Sentinel-2 multispectral data (10m) to generate high-resolution temperature maps.</a:t>
            </a:r>
          </a:p>
          <a:p>
            <a:endParaRPr lang="en-US" dirty="0">
              <a:solidFill>
                <a:schemeClr val="tx1"/>
              </a:solidFill>
              <a:latin typeface="Barlow" pitchFamily="2" charset="77"/>
              <a:cs typeface="Bangla Sangam MN" panose="02000000000000000000" pitchFamily="2" charset="0"/>
            </a:endParaRPr>
          </a:p>
        </p:txBody>
      </p:sp>
    </p:spTree>
  </p:cSld>
  <p:clrMapOvr>
    <a:masterClrMapping/>
  </p:clrMapOvr>
  <p:transition spd="slow" advClick="0" advTm="4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latin typeface="Anton" pitchFamily="2" charset="77"/>
              </a:rPr>
              <a:t>Proposed Solution &amp; Methodology</a:t>
            </a:r>
            <a:endParaRPr lang="en-US" dirty="0">
              <a:solidFill>
                <a:schemeClr val="tx1"/>
              </a:solidFill>
              <a:effectLst/>
              <a:latin typeface="Anton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7BFBD-1D53-E2B0-61BB-2CD5D6F8362B}"/>
              </a:ext>
            </a:extLst>
          </p:cNvPr>
          <p:cNvSpPr txBox="1"/>
          <p:nvPr/>
        </p:nvSpPr>
        <p:spPr>
          <a:xfrm>
            <a:off x="1576185" y="1908941"/>
            <a:ext cx="6295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Techniques Used:</a:t>
            </a:r>
            <a:endParaRPr lang="en-US" sz="1300" dirty="0">
              <a:solidFill>
                <a:schemeClr val="tx1"/>
              </a:solidFill>
              <a:effectLst/>
              <a:latin typeface="Barlow" pitchFamily="2" charset="77"/>
            </a:endParaRP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Multiple Linear Regression: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Predict LST using NDVI, NDBI, and NDWI indices.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Residual Correction: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Improve predictions by adding regression residuals.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Google Earth Engine (GEE):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Cloud-based platform for efficient data processing.</a:t>
            </a:r>
          </a:p>
          <a:p>
            <a:pPr>
              <a:spcBef>
                <a:spcPts val="900"/>
              </a:spcBef>
            </a:pPr>
            <a:endParaRPr lang="en-US" sz="1300" dirty="0">
              <a:solidFill>
                <a:schemeClr val="tx1"/>
              </a:solidFill>
              <a:effectLst/>
              <a:latin typeface="Barlow" pitchFamily="2" charset="77"/>
            </a:endParaRPr>
          </a:p>
          <a:p>
            <a:endParaRPr lang="en-US" sz="1300" dirty="0">
              <a:solidFill>
                <a:schemeClr val="tx1"/>
              </a:solidFill>
              <a:latin typeface="Barlow" pitchFamily="2" charset="77"/>
            </a:endParaRPr>
          </a:p>
        </p:txBody>
      </p:sp>
      <p:pic>
        <p:nvPicPr>
          <p:cNvPr id="1109" name="Google Shape;1622;p53">
            <a:extLst>
              <a:ext uri="{FF2B5EF4-FFF2-40B4-BE49-F238E27FC236}">
                <a16:creationId xmlns:a16="http://schemas.microsoft.com/office/drawing/2014/main" id="{A3996C1D-A607-20ED-81E2-EBA9FA761AED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19753" t="50283" r="55123" b="18208"/>
          <a:stretch/>
        </p:blipFill>
        <p:spPr>
          <a:xfrm>
            <a:off x="1684141" y="1485429"/>
            <a:ext cx="5883674" cy="568404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4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D7F07-3389-C50C-DDF8-5EF86261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002" y="130507"/>
            <a:ext cx="3557085" cy="481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F37F4-6B19-D4DE-16A5-40289D15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46" y="136558"/>
            <a:ext cx="2495172" cy="4870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E37457-503E-B6FD-D428-5D2688C400D0}"/>
              </a:ext>
            </a:extLst>
          </p:cNvPr>
          <p:cNvSpPr/>
          <p:nvPr/>
        </p:nvSpPr>
        <p:spPr>
          <a:xfrm>
            <a:off x="1905802" y="130507"/>
            <a:ext cx="991402" cy="9087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0298"/>
      </p:ext>
    </p:extLst>
  </p:cSld>
  <p:clrMapOvr>
    <a:masterClrMapping/>
  </p:clrMapOvr>
  <p:transition spd="slow" advClick="0" advTm="3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>
          <a:extLst>
            <a:ext uri="{FF2B5EF4-FFF2-40B4-BE49-F238E27FC236}">
              <a16:creationId xmlns:a16="http://schemas.microsoft.com/office/drawing/2014/main" id="{FAD2F5B1-7409-A0F7-6AC1-560CDEDA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>
            <a:extLst>
              <a:ext uri="{FF2B5EF4-FFF2-40B4-BE49-F238E27FC236}">
                <a16:creationId xmlns:a16="http://schemas.microsoft.com/office/drawing/2014/main" id="{01ACFB6E-AEB8-5745-E81E-767F8A4315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  <a:latin typeface="Anton" pitchFamily="2" charset="77"/>
              </a:rPr>
              <a:t>Proposed Solution &amp; Methodology</a:t>
            </a:r>
            <a:endParaRPr lang="en-US" dirty="0">
              <a:solidFill>
                <a:schemeClr val="tx1"/>
              </a:solidFill>
              <a:effectLst/>
              <a:latin typeface="Anton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B3E6F-A9D9-0473-990C-E396190B9DE2}"/>
              </a:ext>
            </a:extLst>
          </p:cNvPr>
          <p:cNvSpPr txBox="1"/>
          <p:nvPr/>
        </p:nvSpPr>
        <p:spPr>
          <a:xfrm>
            <a:off x="1424354" y="1336796"/>
            <a:ext cx="6295292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•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Workflow:</a:t>
            </a:r>
            <a:endParaRPr lang="en-US" sz="1300" dirty="0">
              <a:solidFill>
                <a:schemeClr val="tx1"/>
              </a:solidFill>
              <a:effectLst/>
              <a:latin typeface="Barlow" pitchFamily="2" charset="77"/>
            </a:endParaRP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1.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Compute Spectral Indices: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NDVI, NDBI, NDWI from Landsat 8 (30m) and Sentinel-2 (10m).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2.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Train Regression Model: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Use Landsat 8 indices and LST to build a prediction model.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3.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Apply Model to Sentinel-2 Data: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Predict LST at 10m resolution.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4.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Residual Correction: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Add residuals to improve accuracy.</a:t>
            </a:r>
          </a:p>
          <a:p>
            <a:pPr>
              <a:spcBef>
                <a:spcPts val="900"/>
              </a:spcBef>
            </a:pP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5. </a:t>
            </a:r>
            <a:r>
              <a:rPr lang="en-US" sz="1300" b="1" dirty="0">
                <a:solidFill>
                  <a:schemeClr val="tx1"/>
                </a:solidFill>
                <a:effectLst/>
                <a:latin typeface="Barlow" pitchFamily="2" charset="77"/>
              </a:rPr>
              <a:t>Validation:</a:t>
            </a:r>
            <a:r>
              <a:rPr lang="en-US" sz="1300" dirty="0">
                <a:solidFill>
                  <a:schemeClr val="tx1"/>
                </a:solidFill>
                <a:effectLst/>
                <a:latin typeface="Barlow" pitchFamily="2" charset="77"/>
              </a:rPr>
              <a:t> Compare results with in situ measurements and visual analysis.</a:t>
            </a:r>
          </a:p>
          <a:p>
            <a:endParaRPr lang="en-US" sz="1300" dirty="0">
              <a:solidFill>
                <a:schemeClr val="tx1"/>
              </a:solidFill>
              <a:latin typeface="Barlow" pitchFamily="2" charset="77"/>
            </a:endParaRPr>
          </a:p>
        </p:txBody>
      </p:sp>
      <p:pic>
        <p:nvPicPr>
          <p:cNvPr id="2" name="Google Shape;1622;p53">
            <a:extLst>
              <a:ext uri="{FF2B5EF4-FFF2-40B4-BE49-F238E27FC236}">
                <a16:creationId xmlns:a16="http://schemas.microsoft.com/office/drawing/2014/main" id="{879687C7-5E3D-E577-C274-69D4BC106432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19753" t="50283" r="55123" b="18208"/>
          <a:stretch/>
        </p:blipFill>
        <p:spPr>
          <a:xfrm>
            <a:off x="1684141" y="1485429"/>
            <a:ext cx="5883674" cy="568404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297581"/>
      </p:ext>
    </p:extLst>
  </p:cSld>
  <p:clrMapOvr>
    <a:masterClrMapping/>
  </p:clrMapOvr>
  <p:transition spd="slow" advClick="0" advTm="4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F1741-2D60-F14E-BB57-A8F0682534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0" t="14123" r="50296" b="17467"/>
          <a:stretch/>
        </p:blipFill>
        <p:spPr>
          <a:xfrm>
            <a:off x="207452" y="789665"/>
            <a:ext cx="4291720" cy="338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531E8-5BD4-1F9E-D51C-D795B032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010" t="21117" r="9535" b="23757"/>
          <a:stretch/>
        </p:blipFill>
        <p:spPr>
          <a:xfrm>
            <a:off x="4563907" y="789665"/>
            <a:ext cx="4291720" cy="3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2251"/>
      </p:ext>
    </p:extLst>
  </p:cSld>
  <p:clrMapOvr>
    <a:masterClrMapping/>
  </p:clrMapOvr>
  <p:transition spd="slow" advClick="0" advTm="5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65"/>
          <p:cNvSpPr txBox="1">
            <a:spLocks noGrp="1"/>
          </p:cNvSpPr>
          <p:nvPr>
            <p:ph type="subTitle" idx="1"/>
          </p:nvPr>
        </p:nvSpPr>
        <p:spPr>
          <a:xfrm>
            <a:off x="331486" y="3478887"/>
            <a:ext cx="2550689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ROBERTO-MARIAN</a:t>
            </a:r>
            <a:endParaRPr dirty="0"/>
          </a:p>
        </p:txBody>
      </p:sp>
      <p:sp>
        <p:nvSpPr>
          <p:cNvPr id="2282" name="Google Shape;2282;p65"/>
          <p:cNvSpPr txBox="1">
            <a:spLocks noGrp="1"/>
          </p:cNvSpPr>
          <p:nvPr>
            <p:ph type="title"/>
          </p:nvPr>
        </p:nvSpPr>
        <p:spPr>
          <a:xfrm>
            <a:off x="620597" y="17041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283" name="Google Shape;2283;p65"/>
          <p:cNvSpPr txBox="1">
            <a:spLocks noGrp="1"/>
          </p:cNvSpPr>
          <p:nvPr>
            <p:ph type="subTitle" idx="3"/>
          </p:nvPr>
        </p:nvSpPr>
        <p:spPr>
          <a:xfrm>
            <a:off x="3558645" y="3478887"/>
            <a:ext cx="1834204" cy="92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COJAN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ALEXIA ILARIA</a:t>
            </a:r>
            <a:endParaRPr dirty="0"/>
          </a:p>
        </p:txBody>
      </p:sp>
      <p:pic>
        <p:nvPicPr>
          <p:cNvPr id="2285" name="Google Shape;2285;p65"/>
          <p:cNvPicPr preferRelativeResize="0"/>
          <p:nvPr/>
        </p:nvPicPr>
        <p:blipFill rotWithShape="1">
          <a:blip r:embed="rId3">
            <a:alphaModFix/>
          </a:blip>
          <a:srcRect l="12219" t="1556" r="5217" b="15207"/>
          <a:stretch/>
        </p:blipFill>
        <p:spPr>
          <a:xfrm>
            <a:off x="572325" y="1029626"/>
            <a:ext cx="2151900" cy="21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86" name="Google Shape;2286;p65"/>
          <p:cNvPicPr preferRelativeResize="0"/>
          <p:nvPr/>
        </p:nvPicPr>
        <p:blipFill rotWithShape="1">
          <a:blip r:embed="rId4">
            <a:alphaModFix/>
          </a:blip>
          <a:srcRect l="21387" t="6431" r="15727" b="32436"/>
          <a:stretch/>
        </p:blipFill>
        <p:spPr>
          <a:xfrm>
            <a:off x="3486998" y="1035040"/>
            <a:ext cx="2151900" cy="215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87" name="Google Shape;2287;p65"/>
          <p:cNvSpPr/>
          <p:nvPr/>
        </p:nvSpPr>
        <p:spPr>
          <a:xfrm>
            <a:off x="414375" y="871688"/>
            <a:ext cx="2467800" cy="2467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65"/>
          <p:cNvSpPr/>
          <p:nvPr/>
        </p:nvSpPr>
        <p:spPr>
          <a:xfrm>
            <a:off x="3329048" y="877102"/>
            <a:ext cx="2467800" cy="2467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285;p65">
            <a:extLst>
              <a:ext uri="{FF2B5EF4-FFF2-40B4-BE49-F238E27FC236}">
                <a16:creationId xmlns:a16="http://schemas.microsoft.com/office/drawing/2014/main" id="{CE066567-D572-EB5A-A1FE-925EEBAF59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219" t="1556" r="5217" b="15207"/>
          <a:stretch/>
        </p:blipFill>
        <p:spPr>
          <a:xfrm>
            <a:off x="6401672" y="1029626"/>
            <a:ext cx="2151900" cy="215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2287;p65">
            <a:extLst>
              <a:ext uri="{FF2B5EF4-FFF2-40B4-BE49-F238E27FC236}">
                <a16:creationId xmlns:a16="http://schemas.microsoft.com/office/drawing/2014/main" id="{E52443DF-B198-FFB3-D8BE-EF651AD9A56B}"/>
              </a:ext>
            </a:extLst>
          </p:cNvPr>
          <p:cNvSpPr/>
          <p:nvPr/>
        </p:nvSpPr>
        <p:spPr>
          <a:xfrm>
            <a:off x="6243722" y="871688"/>
            <a:ext cx="2467800" cy="2467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83;p65">
            <a:extLst>
              <a:ext uri="{FF2B5EF4-FFF2-40B4-BE49-F238E27FC236}">
                <a16:creationId xmlns:a16="http://schemas.microsoft.com/office/drawing/2014/main" id="{B2048E4D-7BC1-AA5D-B8A0-787064B7C66C}"/>
              </a:ext>
            </a:extLst>
          </p:cNvPr>
          <p:cNvSpPr txBox="1">
            <a:spLocks/>
          </p:cNvSpPr>
          <p:nvPr/>
        </p:nvSpPr>
        <p:spPr>
          <a:xfrm>
            <a:off x="6592946" y="3478887"/>
            <a:ext cx="1834204" cy="92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DIACONESCU</a:t>
            </a:r>
          </a:p>
          <a:p>
            <a:pPr marL="0" indent="0"/>
            <a:r>
              <a:rPr lang="en-US" dirty="0"/>
              <a:t>ANDREI-MIHAI</a:t>
            </a:r>
          </a:p>
        </p:txBody>
      </p:sp>
    </p:spTree>
  </p:cSld>
  <p:clrMapOvr>
    <a:masterClrMapping/>
  </p:clrMapOvr>
  <p:transition spd="slow" advClick="0" advTm="2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p66"/>
          <p:cNvGrpSpPr/>
          <p:nvPr/>
        </p:nvGrpSpPr>
        <p:grpSpPr>
          <a:xfrm>
            <a:off x="611375" y="1144325"/>
            <a:ext cx="2183821" cy="1778640"/>
            <a:chOff x="611375" y="1144325"/>
            <a:chExt cx="2183821" cy="1778640"/>
          </a:xfrm>
        </p:grpSpPr>
        <p:sp>
          <p:nvSpPr>
            <p:cNvPr id="2297" name="Google Shape;2297;p66"/>
            <p:cNvSpPr/>
            <p:nvPr/>
          </p:nvSpPr>
          <p:spPr>
            <a:xfrm>
              <a:off x="2129073" y="1232047"/>
              <a:ext cx="96927" cy="25909"/>
            </a:xfrm>
            <a:custGeom>
              <a:avLst/>
              <a:gdLst/>
              <a:ahLst/>
              <a:cxnLst/>
              <a:rect l="l" t="t" r="r" b="b"/>
              <a:pathLst>
                <a:path w="737" h="197" extrusionOk="0">
                  <a:moveTo>
                    <a:pt x="678" y="0"/>
                  </a:moveTo>
                  <a:lnTo>
                    <a:pt x="1" y="177"/>
                  </a:lnTo>
                  <a:cubicBezTo>
                    <a:pt x="20" y="177"/>
                    <a:pt x="40" y="177"/>
                    <a:pt x="60" y="197"/>
                  </a:cubicBezTo>
                  <a:lnTo>
                    <a:pt x="737" y="30"/>
                  </a:lnTo>
                  <a:cubicBezTo>
                    <a:pt x="707" y="0"/>
                    <a:pt x="698" y="0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6"/>
            <p:cNvSpPr/>
            <p:nvPr/>
          </p:nvSpPr>
          <p:spPr>
            <a:xfrm>
              <a:off x="2129073" y="1232047"/>
              <a:ext cx="93113" cy="23410"/>
            </a:xfrm>
            <a:custGeom>
              <a:avLst/>
              <a:gdLst/>
              <a:ahLst/>
              <a:cxnLst/>
              <a:rect l="l" t="t" r="r" b="b"/>
              <a:pathLst>
                <a:path w="708" h="178" extrusionOk="0">
                  <a:moveTo>
                    <a:pt x="678" y="0"/>
                  </a:moveTo>
                  <a:lnTo>
                    <a:pt x="1" y="177"/>
                  </a:lnTo>
                  <a:lnTo>
                    <a:pt x="40" y="17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6"/>
            <p:cNvSpPr/>
            <p:nvPr/>
          </p:nvSpPr>
          <p:spPr>
            <a:xfrm>
              <a:off x="2134334" y="1232047"/>
              <a:ext cx="91666" cy="24594"/>
            </a:xfrm>
            <a:custGeom>
              <a:avLst/>
              <a:gdLst/>
              <a:ahLst/>
              <a:cxnLst/>
              <a:rect l="l" t="t" r="r" b="b"/>
              <a:pathLst>
                <a:path w="697" h="187" extrusionOk="0">
                  <a:moveTo>
                    <a:pt x="667" y="0"/>
                  </a:moveTo>
                  <a:lnTo>
                    <a:pt x="0" y="177"/>
                  </a:lnTo>
                  <a:cubicBezTo>
                    <a:pt x="0" y="187"/>
                    <a:pt x="10" y="187"/>
                    <a:pt x="20" y="187"/>
                  </a:cubicBezTo>
                  <a:lnTo>
                    <a:pt x="697" y="20"/>
                  </a:lnTo>
                  <a:cubicBezTo>
                    <a:pt x="677" y="20"/>
                    <a:pt x="677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6"/>
            <p:cNvSpPr/>
            <p:nvPr/>
          </p:nvSpPr>
          <p:spPr>
            <a:xfrm>
              <a:off x="2136832" y="1235861"/>
              <a:ext cx="90482" cy="22095"/>
            </a:xfrm>
            <a:custGeom>
              <a:avLst/>
              <a:gdLst/>
              <a:ahLst/>
              <a:cxnLst/>
              <a:rect l="l" t="t" r="r" b="b"/>
              <a:pathLst>
                <a:path w="688" h="168" extrusionOk="0">
                  <a:moveTo>
                    <a:pt x="678" y="1"/>
                  </a:moveTo>
                  <a:lnTo>
                    <a:pt x="1" y="168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6"/>
            <p:cNvSpPr/>
            <p:nvPr/>
          </p:nvSpPr>
          <p:spPr>
            <a:xfrm>
              <a:off x="2136832" y="1237176"/>
              <a:ext cx="96927" cy="53002"/>
            </a:xfrm>
            <a:custGeom>
              <a:avLst/>
              <a:gdLst/>
              <a:ahLst/>
              <a:cxnLst/>
              <a:rect l="l" t="t" r="r" b="b"/>
              <a:pathLst>
                <a:path w="737" h="403" extrusionOk="0">
                  <a:moveTo>
                    <a:pt x="678" y="1"/>
                  </a:moveTo>
                  <a:lnTo>
                    <a:pt x="1" y="167"/>
                  </a:lnTo>
                  <a:cubicBezTo>
                    <a:pt x="50" y="207"/>
                    <a:pt x="60" y="295"/>
                    <a:pt x="50" y="354"/>
                  </a:cubicBezTo>
                  <a:cubicBezTo>
                    <a:pt x="43" y="374"/>
                    <a:pt x="36" y="390"/>
                    <a:pt x="23" y="397"/>
                  </a:cubicBezTo>
                  <a:lnTo>
                    <a:pt x="23" y="397"/>
                  </a:lnTo>
                  <a:lnTo>
                    <a:pt x="678" y="236"/>
                  </a:lnTo>
                  <a:cubicBezTo>
                    <a:pt x="697" y="236"/>
                    <a:pt x="717" y="207"/>
                    <a:pt x="727" y="187"/>
                  </a:cubicBezTo>
                  <a:cubicBezTo>
                    <a:pt x="737" y="128"/>
                    <a:pt x="717" y="50"/>
                    <a:pt x="678" y="1"/>
                  </a:cubicBezTo>
                  <a:close/>
                  <a:moveTo>
                    <a:pt x="23" y="397"/>
                  </a:moveTo>
                  <a:lnTo>
                    <a:pt x="1" y="403"/>
                  </a:lnTo>
                  <a:cubicBezTo>
                    <a:pt x="10" y="403"/>
                    <a:pt x="17" y="401"/>
                    <a:pt x="23" y="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6"/>
            <p:cNvSpPr/>
            <p:nvPr/>
          </p:nvSpPr>
          <p:spPr>
            <a:xfrm>
              <a:off x="2136832" y="1235861"/>
              <a:ext cx="90482" cy="24725"/>
            </a:xfrm>
            <a:custGeom>
              <a:avLst/>
              <a:gdLst/>
              <a:ahLst/>
              <a:cxnLst/>
              <a:rect l="l" t="t" r="r" b="b"/>
              <a:pathLst>
                <a:path w="688" h="188" extrusionOk="0">
                  <a:moveTo>
                    <a:pt x="678" y="1"/>
                  </a:moveTo>
                  <a:lnTo>
                    <a:pt x="1" y="168"/>
                  </a:lnTo>
                  <a:lnTo>
                    <a:pt x="10" y="187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6"/>
            <p:cNvSpPr/>
            <p:nvPr/>
          </p:nvSpPr>
          <p:spPr>
            <a:xfrm>
              <a:off x="2143277" y="1255325"/>
              <a:ext cx="89167" cy="25909"/>
            </a:xfrm>
            <a:custGeom>
              <a:avLst/>
              <a:gdLst/>
              <a:ahLst/>
              <a:cxnLst/>
              <a:rect l="l" t="t" r="r" b="b"/>
              <a:pathLst>
                <a:path w="678" h="197" extrusionOk="0">
                  <a:moveTo>
                    <a:pt x="678" y="0"/>
                  </a:moveTo>
                  <a:lnTo>
                    <a:pt x="1" y="167"/>
                  </a:lnTo>
                  <a:lnTo>
                    <a:pt x="1" y="196"/>
                  </a:lnTo>
                  <a:lnTo>
                    <a:pt x="678" y="29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6"/>
            <p:cNvSpPr/>
            <p:nvPr/>
          </p:nvSpPr>
          <p:spPr>
            <a:xfrm>
              <a:off x="2141962" y="1260454"/>
              <a:ext cx="90482" cy="23279"/>
            </a:xfrm>
            <a:custGeom>
              <a:avLst/>
              <a:gdLst/>
              <a:ahLst/>
              <a:cxnLst/>
              <a:rect l="l" t="t" r="r" b="b"/>
              <a:pathLst>
                <a:path w="688" h="177" extrusionOk="0">
                  <a:moveTo>
                    <a:pt x="688" y="0"/>
                  </a:moveTo>
                  <a:lnTo>
                    <a:pt x="11" y="157"/>
                  </a:lnTo>
                  <a:cubicBezTo>
                    <a:pt x="11" y="171"/>
                    <a:pt x="6" y="175"/>
                    <a:pt x="3" y="176"/>
                  </a:cubicBezTo>
                  <a:lnTo>
                    <a:pt x="3" y="176"/>
                  </a:lnTo>
                  <a:lnTo>
                    <a:pt x="678" y="20"/>
                  </a:lnTo>
                  <a:cubicBezTo>
                    <a:pt x="688" y="20"/>
                    <a:pt x="688" y="10"/>
                    <a:pt x="688" y="10"/>
                  </a:cubicBezTo>
                  <a:lnTo>
                    <a:pt x="688" y="0"/>
                  </a:lnTo>
                  <a:close/>
                  <a:moveTo>
                    <a:pt x="3" y="176"/>
                  </a:moveTo>
                  <a:lnTo>
                    <a:pt x="1" y="177"/>
                  </a:lnTo>
                  <a:cubicBezTo>
                    <a:pt x="1" y="177"/>
                    <a:pt x="2" y="177"/>
                    <a:pt x="3" y="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6"/>
            <p:cNvSpPr/>
            <p:nvPr/>
          </p:nvSpPr>
          <p:spPr>
            <a:xfrm>
              <a:off x="2136832" y="1264268"/>
              <a:ext cx="94428" cy="27224"/>
            </a:xfrm>
            <a:custGeom>
              <a:avLst/>
              <a:gdLst/>
              <a:ahLst/>
              <a:cxnLst/>
              <a:rect l="l" t="t" r="r" b="b"/>
              <a:pathLst>
                <a:path w="718" h="207" extrusionOk="0">
                  <a:moveTo>
                    <a:pt x="717" y="1"/>
                  </a:moveTo>
                  <a:lnTo>
                    <a:pt x="40" y="168"/>
                  </a:lnTo>
                  <a:cubicBezTo>
                    <a:pt x="40" y="177"/>
                    <a:pt x="10" y="187"/>
                    <a:pt x="1" y="207"/>
                  </a:cubicBezTo>
                  <a:lnTo>
                    <a:pt x="678" y="40"/>
                  </a:lnTo>
                  <a:cubicBezTo>
                    <a:pt x="688" y="40"/>
                    <a:pt x="697" y="30"/>
                    <a:pt x="717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6"/>
            <p:cNvSpPr/>
            <p:nvPr/>
          </p:nvSpPr>
          <p:spPr>
            <a:xfrm>
              <a:off x="2121313" y="1254142"/>
              <a:ext cx="23410" cy="35904"/>
            </a:xfrm>
            <a:custGeom>
              <a:avLst/>
              <a:gdLst/>
              <a:ahLst/>
              <a:cxnLst/>
              <a:rect l="l" t="t" r="r" b="b"/>
              <a:pathLst>
                <a:path w="178" h="273" extrusionOk="0">
                  <a:moveTo>
                    <a:pt x="71" y="1"/>
                  </a:moveTo>
                  <a:cubicBezTo>
                    <a:pt x="46" y="1"/>
                    <a:pt x="23" y="22"/>
                    <a:pt x="11" y="58"/>
                  </a:cubicBezTo>
                  <a:cubicBezTo>
                    <a:pt x="1" y="117"/>
                    <a:pt x="21" y="195"/>
                    <a:pt x="60" y="245"/>
                  </a:cubicBezTo>
                  <a:cubicBezTo>
                    <a:pt x="79" y="264"/>
                    <a:pt x="98" y="272"/>
                    <a:pt x="115" y="272"/>
                  </a:cubicBezTo>
                  <a:cubicBezTo>
                    <a:pt x="141" y="272"/>
                    <a:pt x="162" y="251"/>
                    <a:pt x="168" y="215"/>
                  </a:cubicBezTo>
                  <a:cubicBezTo>
                    <a:pt x="178" y="156"/>
                    <a:pt x="158" y="78"/>
                    <a:pt x="119" y="29"/>
                  </a:cubicBezTo>
                  <a:cubicBezTo>
                    <a:pt x="103" y="10"/>
                    <a:pt x="87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6"/>
            <p:cNvSpPr/>
            <p:nvPr/>
          </p:nvSpPr>
          <p:spPr>
            <a:xfrm>
              <a:off x="611375" y="1262953"/>
              <a:ext cx="1520445" cy="440321"/>
            </a:xfrm>
            <a:custGeom>
              <a:avLst/>
              <a:gdLst/>
              <a:ahLst/>
              <a:cxnLst/>
              <a:rect l="l" t="t" r="r" b="b"/>
              <a:pathLst>
                <a:path w="11561" h="3348" extrusionOk="0">
                  <a:moveTo>
                    <a:pt x="11541" y="1"/>
                  </a:moveTo>
                  <a:lnTo>
                    <a:pt x="0" y="3220"/>
                  </a:lnTo>
                  <a:lnTo>
                    <a:pt x="49" y="3347"/>
                  </a:lnTo>
                  <a:lnTo>
                    <a:pt x="11560" y="148"/>
                  </a:lnTo>
                  <a:lnTo>
                    <a:pt x="11511" y="109"/>
                  </a:lnTo>
                  <a:lnTo>
                    <a:pt x="1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6"/>
            <p:cNvSpPr/>
            <p:nvPr/>
          </p:nvSpPr>
          <p:spPr>
            <a:xfrm>
              <a:off x="2122629" y="1262427"/>
              <a:ext cx="14335" cy="1946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51" y="0"/>
                  </a:moveTo>
                  <a:cubicBezTo>
                    <a:pt x="38" y="0"/>
                    <a:pt x="25" y="5"/>
                    <a:pt x="20" y="15"/>
                  </a:cubicBezTo>
                  <a:cubicBezTo>
                    <a:pt x="1" y="54"/>
                    <a:pt x="11" y="103"/>
                    <a:pt x="20" y="132"/>
                  </a:cubicBezTo>
                  <a:cubicBezTo>
                    <a:pt x="25" y="142"/>
                    <a:pt x="38" y="147"/>
                    <a:pt x="51" y="147"/>
                  </a:cubicBezTo>
                  <a:cubicBezTo>
                    <a:pt x="65" y="147"/>
                    <a:pt x="79" y="142"/>
                    <a:pt x="89" y="132"/>
                  </a:cubicBezTo>
                  <a:cubicBezTo>
                    <a:pt x="109" y="103"/>
                    <a:pt x="109" y="54"/>
                    <a:pt x="89" y="15"/>
                  </a:cubicBezTo>
                  <a:cubicBezTo>
                    <a:pt x="79" y="5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6"/>
            <p:cNvSpPr/>
            <p:nvPr/>
          </p:nvSpPr>
          <p:spPr>
            <a:xfrm>
              <a:off x="2072389" y="1144325"/>
              <a:ext cx="722806" cy="722820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2585961" y="1747067"/>
              <a:ext cx="77594" cy="63260"/>
            </a:xfrm>
            <a:custGeom>
              <a:avLst/>
              <a:gdLst/>
              <a:ahLst/>
              <a:cxnLst/>
              <a:rect l="l" t="t" r="r" b="b"/>
              <a:pathLst>
                <a:path w="590" h="481" extrusionOk="0">
                  <a:moveTo>
                    <a:pt x="590" y="0"/>
                  </a:moveTo>
                  <a:cubicBezTo>
                    <a:pt x="550" y="0"/>
                    <a:pt x="521" y="0"/>
                    <a:pt x="511" y="10"/>
                  </a:cubicBezTo>
                  <a:lnTo>
                    <a:pt x="17" y="466"/>
                  </a:lnTo>
                  <a:lnTo>
                    <a:pt x="17" y="466"/>
                  </a:lnTo>
                  <a:cubicBezTo>
                    <a:pt x="29" y="461"/>
                    <a:pt x="45" y="461"/>
                    <a:pt x="70" y="461"/>
                  </a:cubicBezTo>
                  <a:lnTo>
                    <a:pt x="590" y="0"/>
                  </a:lnTo>
                  <a:close/>
                  <a:moveTo>
                    <a:pt x="17" y="466"/>
                  </a:moveTo>
                  <a:cubicBezTo>
                    <a:pt x="10" y="469"/>
                    <a:pt x="5" y="473"/>
                    <a:pt x="1" y="481"/>
                  </a:cubicBezTo>
                  <a:lnTo>
                    <a:pt x="17" y="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2585961" y="1747067"/>
              <a:ext cx="72465" cy="63260"/>
            </a:xfrm>
            <a:custGeom>
              <a:avLst/>
              <a:gdLst/>
              <a:ahLst/>
              <a:cxnLst/>
              <a:rect l="l" t="t" r="r" b="b"/>
              <a:pathLst>
                <a:path w="551" h="481" extrusionOk="0">
                  <a:moveTo>
                    <a:pt x="550" y="0"/>
                  </a:moveTo>
                  <a:cubicBezTo>
                    <a:pt x="541" y="0"/>
                    <a:pt x="521" y="0"/>
                    <a:pt x="511" y="10"/>
                  </a:cubicBezTo>
                  <a:lnTo>
                    <a:pt x="22" y="461"/>
                  </a:lnTo>
                  <a:lnTo>
                    <a:pt x="22" y="461"/>
                  </a:lnTo>
                  <a:cubicBezTo>
                    <a:pt x="25" y="461"/>
                    <a:pt x="27" y="461"/>
                    <a:pt x="30" y="461"/>
                  </a:cubicBezTo>
                  <a:lnTo>
                    <a:pt x="550" y="0"/>
                  </a:lnTo>
                  <a:close/>
                  <a:moveTo>
                    <a:pt x="22" y="461"/>
                  </a:moveTo>
                  <a:lnTo>
                    <a:pt x="22" y="461"/>
                  </a:lnTo>
                  <a:cubicBezTo>
                    <a:pt x="8" y="462"/>
                    <a:pt x="1" y="464"/>
                    <a:pt x="1" y="481"/>
                  </a:cubicBezTo>
                  <a:lnTo>
                    <a:pt x="22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6"/>
            <p:cNvSpPr/>
            <p:nvPr/>
          </p:nvSpPr>
          <p:spPr>
            <a:xfrm>
              <a:off x="2588591" y="1747067"/>
              <a:ext cx="71150" cy="60761"/>
            </a:xfrm>
            <a:custGeom>
              <a:avLst/>
              <a:gdLst/>
              <a:ahLst/>
              <a:cxnLst/>
              <a:rect l="l" t="t" r="r" b="b"/>
              <a:pathLst>
                <a:path w="541" h="462" extrusionOk="0">
                  <a:moveTo>
                    <a:pt x="521" y="0"/>
                  </a:moveTo>
                  <a:lnTo>
                    <a:pt x="0" y="461"/>
                  </a:lnTo>
                  <a:lnTo>
                    <a:pt x="30" y="461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2592405" y="1747067"/>
              <a:ext cx="68519" cy="60761"/>
            </a:xfrm>
            <a:custGeom>
              <a:avLst/>
              <a:gdLst/>
              <a:ahLst/>
              <a:cxnLst/>
              <a:rect l="l" t="t" r="r" b="b"/>
              <a:pathLst>
                <a:path w="521" h="462" extrusionOk="0">
                  <a:moveTo>
                    <a:pt x="511" y="0"/>
                  </a:moveTo>
                  <a:lnTo>
                    <a:pt x="1" y="46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2593720" y="1747067"/>
              <a:ext cx="85353" cy="89169"/>
            </a:xfrm>
            <a:custGeom>
              <a:avLst/>
              <a:gdLst/>
              <a:ahLst/>
              <a:cxnLst/>
              <a:rect l="l" t="t" r="r" b="b"/>
              <a:pathLst>
                <a:path w="649" h="678" extrusionOk="0">
                  <a:moveTo>
                    <a:pt x="511" y="0"/>
                  </a:moveTo>
                  <a:lnTo>
                    <a:pt x="1" y="461"/>
                  </a:lnTo>
                  <a:cubicBezTo>
                    <a:pt x="50" y="491"/>
                    <a:pt x="109" y="550"/>
                    <a:pt x="118" y="618"/>
                  </a:cubicBezTo>
                  <a:cubicBezTo>
                    <a:pt x="128" y="638"/>
                    <a:pt x="118" y="667"/>
                    <a:pt x="109" y="677"/>
                  </a:cubicBezTo>
                  <a:lnTo>
                    <a:pt x="619" y="206"/>
                  </a:lnTo>
                  <a:cubicBezTo>
                    <a:pt x="639" y="196"/>
                    <a:pt x="648" y="177"/>
                    <a:pt x="639" y="147"/>
                  </a:cubicBezTo>
                  <a:cubicBezTo>
                    <a:pt x="619" y="88"/>
                    <a:pt x="570" y="29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2593720" y="1747067"/>
              <a:ext cx="71150" cy="63260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511" y="0"/>
                  </a:moveTo>
                  <a:lnTo>
                    <a:pt x="1" y="461"/>
                  </a:lnTo>
                  <a:cubicBezTo>
                    <a:pt x="11" y="481"/>
                    <a:pt x="11" y="481"/>
                    <a:pt x="20" y="481"/>
                  </a:cubicBezTo>
                  <a:lnTo>
                    <a:pt x="540" y="10"/>
                  </a:lnTo>
                  <a:cubicBezTo>
                    <a:pt x="531" y="0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2596350" y="1748251"/>
              <a:ext cx="81408" cy="75096"/>
            </a:xfrm>
            <a:custGeom>
              <a:avLst/>
              <a:gdLst/>
              <a:ahLst/>
              <a:cxnLst/>
              <a:rect l="l" t="t" r="r" b="b"/>
              <a:pathLst>
                <a:path w="619" h="571" extrusionOk="0">
                  <a:moveTo>
                    <a:pt x="520" y="1"/>
                  </a:moveTo>
                  <a:lnTo>
                    <a:pt x="0" y="472"/>
                  </a:lnTo>
                  <a:cubicBezTo>
                    <a:pt x="40" y="492"/>
                    <a:pt x="79" y="521"/>
                    <a:pt x="98" y="570"/>
                  </a:cubicBezTo>
                  <a:lnTo>
                    <a:pt x="619" y="99"/>
                  </a:lnTo>
                  <a:cubicBezTo>
                    <a:pt x="589" y="50"/>
                    <a:pt x="560" y="30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2607924" y="1761139"/>
              <a:ext cx="69834" cy="64707"/>
            </a:xfrm>
            <a:custGeom>
              <a:avLst/>
              <a:gdLst/>
              <a:ahLst/>
              <a:cxnLst/>
              <a:rect l="l" t="t" r="r" b="b"/>
              <a:pathLst>
                <a:path w="531" h="492" extrusionOk="0">
                  <a:moveTo>
                    <a:pt x="521" y="1"/>
                  </a:moveTo>
                  <a:lnTo>
                    <a:pt x="1" y="472"/>
                  </a:lnTo>
                  <a:cubicBezTo>
                    <a:pt x="10" y="472"/>
                    <a:pt x="10" y="482"/>
                    <a:pt x="10" y="492"/>
                  </a:cubicBezTo>
                  <a:lnTo>
                    <a:pt x="531" y="30"/>
                  </a:lnTo>
                  <a:cubicBezTo>
                    <a:pt x="531" y="30"/>
                    <a:pt x="521" y="2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2609239" y="1765085"/>
              <a:ext cx="68519" cy="64707"/>
            </a:xfrm>
            <a:custGeom>
              <a:avLst/>
              <a:gdLst/>
              <a:ahLst/>
              <a:cxnLst/>
              <a:rect l="l" t="t" r="r" b="b"/>
              <a:pathLst>
                <a:path w="521" h="492" extrusionOk="0">
                  <a:moveTo>
                    <a:pt x="521" y="0"/>
                  </a:moveTo>
                  <a:lnTo>
                    <a:pt x="0" y="462"/>
                  </a:lnTo>
                  <a:cubicBezTo>
                    <a:pt x="6" y="472"/>
                    <a:pt x="8" y="480"/>
                    <a:pt x="8" y="484"/>
                  </a:cubicBezTo>
                  <a:lnTo>
                    <a:pt x="8" y="484"/>
                  </a:lnTo>
                  <a:lnTo>
                    <a:pt x="521" y="20"/>
                  </a:lnTo>
                  <a:lnTo>
                    <a:pt x="521" y="10"/>
                  </a:lnTo>
                  <a:lnTo>
                    <a:pt x="521" y="0"/>
                  </a:lnTo>
                  <a:close/>
                  <a:moveTo>
                    <a:pt x="8" y="484"/>
                  </a:moveTo>
                  <a:lnTo>
                    <a:pt x="0" y="491"/>
                  </a:lnTo>
                  <a:cubicBezTo>
                    <a:pt x="5" y="491"/>
                    <a:pt x="8" y="489"/>
                    <a:pt x="8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2609239" y="1767715"/>
              <a:ext cx="69834" cy="68521"/>
            </a:xfrm>
            <a:custGeom>
              <a:avLst/>
              <a:gdLst/>
              <a:ahLst/>
              <a:cxnLst/>
              <a:rect l="l" t="t" r="r" b="b"/>
              <a:pathLst>
                <a:path w="531" h="521" extrusionOk="0">
                  <a:moveTo>
                    <a:pt x="530" y="0"/>
                  </a:moveTo>
                  <a:lnTo>
                    <a:pt x="10" y="471"/>
                  </a:lnTo>
                  <a:cubicBezTo>
                    <a:pt x="10" y="491"/>
                    <a:pt x="0" y="510"/>
                    <a:pt x="0" y="520"/>
                  </a:cubicBezTo>
                  <a:lnTo>
                    <a:pt x="521" y="49"/>
                  </a:lnTo>
                  <a:cubicBezTo>
                    <a:pt x="530" y="39"/>
                    <a:pt x="530" y="29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2580963" y="1807433"/>
              <a:ext cx="29459" cy="30907"/>
            </a:xfrm>
            <a:custGeom>
              <a:avLst/>
              <a:gdLst/>
              <a:ahLst/>
              <a:cxnLst/>
              <a:rect l="l" t="t" r="r" b="b"/>
              <a:pathLst>
                <a:path w="224" h="235" extrusionOk="0">
                  <a:moveTo>
                    <a:pt x="80" y="1"/>
                  </a:moveTo>
                  <a:cubicBezTo>
                    <a:pt x="31" y="1"/>
                    <a:pt x="1" y="37"/>
                    <a:pt x="9" y="81"/>
                  </a:cubicBezTo>
                  <a:cubicBezTo>
                    <a:pt x="19" y="140"/>
                    <a:pt x="68" y="208"/>
                    <a:pt x="137" y="228"/>
                  </a:cubicBezTo>
                  <a:cubicBezTo>
                    <a:pt x="149" y="232"/>
                    <a:pt x="160" y="234"/>
                    <a:pt x="170" y="234"/>
                  </a:cubicBezTo>
                  <a:cubicBezTo>
                    <a:pt x="206" y="234"/>
                    <a:pt x="223" y="206"/>
                    <a:pt x="215" y="159"/>
                  </a:cubicBezTo>
                  <a:cubicBezTo>
                    <a:pt x="206" y="91"/>
                    <a:pt x="157" y="32"/>
                    <a:pt x="98" y="2"/>
                  </a:cubicBez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1452816" y="1817955"/>
              <a:ext cx="1147468" cy="1105010"/>
            </a:xfrm>
            <a:custGeom>
              <a:avLst/>
              <a:gdLst/>
              <a:ahLst/>
              <a:cxnLst/>
              <a:rect l="l" t="t" r="r" b="b"/>
              <a:pathLst>
                <a:path w="8725" h="8402" extrusionOk="0">
                  <a:moveTo>
                    <a:pt x="8636" y="1"/>
                  </a:moveTo>
                  <a:lnTo>
                    <a:pt x="0" y="8293"/>
                  </a:lnTo>
                  <a:lnTo>
                    <a:pt x="108" y="8401"/>
                  </a:lnTo>
                  <a:lnTo>
                    <a:pt x="8725" y="109"/>
                  </a:lnTo>
                  <a:lnTo>
                    <a:pt x="8676" y="99"/>
                  </a:lnTo>
                  <a:lnTo>
                    <a:pt x="8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2588591" y="1816640"/>
              <a:ext cx="13020" cy="17886"/>
            </a:xfrm>
            <a:custGeom>
              <a:avLst/>
              <a:gdLst/>
              <a:ahLst/>
              <a:cxnLst/>
              <a:rect l="l" t="t" r="r" b="b"/>
              <a:pathLst>
                <a:path w="99" h="136" extrusionOk="0">
                  <a:moveTo>
                    <a:pt x="24" y="1"/>
                  </a:moveTo>
                  <a:cubicBezTo>
                    <a:pt x="9" y="1"/>
                    <a:pt x="0" y="14"/>
                    <a:pt x="0" y="40"/>
                  </a:cubicBezTo>
                  <a:cubicBezTo>
                    <a:pt x="0" y="60"/>
                    <a:pt x="20" y="109"/>
                    <a:pt x="50" y="119"/>
                  </a:cubicBezTo>
                  <a:cubicBezTo>
                    <a:pt x="61" y="130"/>
                    <a:pt x="71" y="136"/>
                    <a:pt x="79" y="136"/>
                  </a:cubicBezTo>
                  <a:cubicBezTo>
                    <a:pt x="91" y="136"/>
                    <a:pt x="99" y="123"/>
                    <a:pt x="99" y="99"/>
                  </a:cubicBezTo>
                  <a:cubicBezTo>
                    <a:pt x="99" y="60"/>
                    <a:pt x="79" y="21"/>
                    <a:pt x="50" y="11"/>
                  </a:cubicBezTo>
                  <a:cubicBezTo>
                    <a:pt x="40" y="4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2244018" y="1533221"/>
              <a:ext cx="91666" cy="49977"/>
            </a:xfrm>
            <a:custGeom>
              <a:avLst/>
              <a:gdLst/>
              <a:ahLst/>
              <a:cxnLst/>
              <a:rect l="l" t="t" r="r" b="b"/>
              <a:pathLst>
                <a:path w="697" h="380" extrusionOk="0">
                  <a:moveTo>
                    <a:pt x="643" y="0"/>
                  </a:moveTo>
                  <a:cubicBezTo>
                    <a:pt x="632" y="0"/>
                    <a:pt x="623" y="3"/>
                    <a:pt x="618" y="7"/>
                  </a:cubicBezTo>
                  <a:lnTo>
                    <a:pt x="0" y="360"/>
                  </a:lnTo>
                  <a:cubicBezTo>
                    <a:pt x="7" y="356"/>
                    <a:pt x="16" y="354"/>
                    <a:pt x="25" y="354"/>
                  </a:cubicBezTo>
                  <a:cubicBezTo>
                    <a:pt x="40" y="354"/>
                    <a:pt x="56" y="361"/>
                    <a:pt x="69" y="380"/>
                  </a:cubicBezTo>
                  <a:lnTo>
                    <a:pt x="697" y="17"/>
                  </a:lnTo>
                  <a:cubicBezTo>
                    <a:pt x="680" y="5"/>
                    <a:pt x="65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2244018" y="1533484"/>
              <a:ext cx="86537" cy="47215"/>
            </a:xfrm>
            <a:custGeom>
              <a:avLst/>
              <a:gdLst/>
              <a:ahLst/>
              <a:cxnLst/>
              <a:rect l="l" t="t" r="r" b="b"/>
              <a:pathLst>
                <a:path w="658" h="359" extrusionOk="0">
                  <a:moveTo>
                    <a:pt x="13" y="351"/>
                  </a:moveTo>
                  <a:lnTo>
                    <a:pt x="13" y="351"/>
                  </a:lnTo>
                  <a:cubicBezTo>
                    <a:pt x="9" y="351"/>
                    <a:pt x="4" y="354"/>
                    <a:pt x="0" y="358"/>
                  </a:cubicBezTo>
                  <a:lnTo>
                    <a:pt x="13" y="351"/>
                  </a:lnTo>
                  <a:close/>
                  <a:moveTo>
                    <a:pt x="645" y="0"/>
                  </a:moveTo>
                  <a:cubicBezTo>
                    <a:pt x="636" y="0"/>
                    <a:pt x="625" y="5"/>
                    <a:pt x="618" y="5"/>
                  </a:cubicBezTo>
                  <a:lnTo>
                    <a:pt x="13" y="351"/>
                  </a:lnTo>
                  <a:lnTo>
                    <a:pt x="13" y="351"/>
                  </a:lnTo>
                  <a:cubicBezTo>
                    <a:pt x="14" y="351"/>
                    <a:pt x="14" y="351"/>
                    <a:pt x="15" y="351"/>
                  </a:cubicBezTo>
                  <a:cubicBezTo>
                    <a:pt x="20" y="351"/>
                    <a:pt x="25" y="353"/>
                    <a:pt x="30" y="358"/>
                  </a:cubicBezTo>
                  <a:lnTo>
                    <a:pt x="658" y="5"/>
                  </a:lnTo>
                  <a:cubicBezTo>
                    <a:pt x="654" y="1"/>
                    <a:pt x="650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2247832" y="1532695"/>
              <a:ext cx="85353" cy="48004"/>
            </a:xfrm>
            <a:custGeom>
              <a:avLst/>
              <a:gdLst/>
              <a:ahLst/>
              <a:cxnLst/>
              <a:rect l="l" t="t" r="r" b="b"/>
              <a:pathLst>
                <a:path w="649" h="365" extrusionOk="0">
                  <a:moveTo>
                    <a:pt x="629" y="1"/>
                  </a:moveTo>
                  <a:lnTo>
                    <a:pt x="1" y="354"/>
                  </a:lnTo>
                  <a:cubicBezTo>
                    <a:pt x="20" y="354"/>
                    <a:pt x="30" y="364"/>
                    <a:pt x="30" y="364"/>
                  </a:cubicBezTo>
                  <a:lnTo>
                    <a:pt x="648" y="11"/>
                  </a:lnTo>
                  <a:cubicBezTo>
                    <a:pt x="639" y="1"/>
                    <a:pt x="639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6"/>
            <p:cNvSpPr/>
            <p:nvPr/>
          </p:nvSpPr>
          <p:spPr>
            <a:xfrm>
              <a:off x="2251778" y="1534010"/>
              <a:ext cx="83907" cy="46689"/>
            </a:xfrm>
            <a:custGeom>
              <a:avLst/>
              <a:gdLst/>
              <a:ahLst/>
              <a:cxnLst/>
              <a:rect l="l" t="t" r="r" b="b"/>
              <a:pathLst>
                <a:path w="638" h="355" extrusionOk="0">
                  <a:moveTo>
                    <a:pt x="618" y="1"/>
                  </a:moveTo>
                  <a:lnTo>
                    <a:pt x="0" y="354"/>
                  </a:lnTo>
                  <a:lnTo>
                    <a:pt x="0" y="3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6"/>
            <p:cNvSpPr/>
            <p:nvPr/>
          </p:nvSpPr>
          <p:spPr>
            <a:xfrm>
              <a:off x="2252961" y="1534010"/>
              <a:ext cx="95743" cy="77595"/>
            </a:xfrm>
            <a:custGeom>
              <a:avLst/>
              <a:gdLst/>
              <a:ahLst/>
              <a:cxnLst/>
              <a:rect l="l" t="t" r="r" b="b"/>
              <a:pathLst>
                <a:path w="728" h="590" extrusionOk="0">
                  <a:moveTo>
                    <a:pt x="629" y="1"/>
                  </a:moveTo>
                  <a:lnTo>
                    <a:pt x="1" y="354"/>
                  </a:lnTo>
                  <a:cubicBezTo>
                    <a:pt x="50" y="393"/>
                    <a:pt x="99" y="472"/>
                    <a:pt x="99" y="531"/>
                  </a:cubicBezTo>
                  <a:cubicBezTo>
                    <a:pt x="99" y="550"/>
                    <a:pt x="89" y="580"/>
                    <a:pt x="79" y="590"/>
                  </a:cubicBezTo>
                  <a:lnTo>
                    <a:pt x="698" y="236"/>
                  </a:lnTo>
                  <a:cubicBezTo>
                    <a:pt x="717" y="226"/>
                    <a:pt x="727" y="207"/>
                    <a:pt x="727" y="177"/>
                  </a:cubicBezTo>
                  <a:cubicBezTo>
                    <a:pt x="727" y="109"/>
                    <a:pt x="678" y="40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2252961" y="1534010"/>
              <a:ext cx="84038" cy="49188"/>
            </a:xfrm>
            <a:custGeom>
              <a:avLst/>
              <a:gdLst/>
              <a:ahLst/>
              <a:cxnLst/>
              <a:rect l="l" t="t" r="r" b="b"/>
              <a:pathLst>
                <a:path w="639" h="374" extrusionOk="0">
                  <a:moveTo>
                    <a:pt x="629" y="1"/>
                  </a:moveTo>
                  <a:lnTo>
                    <a:pt x="1" y="354"/>
                  </a:lnTo>
                  <a:lnTo>
                    <a:pt x="11" y="374"/>
                  </a:lnTo>
                  <a:lnTo>
                    <a:pt x="639" y="1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2265981" y="1552159"/>
              <a:ext cx="82723" cy="51686"/>
            </a:xfrm>
            <a:custGeom>
              <a:avLst/>
              <a:gdLst/>
              <a:ahLst/>
              <a:cxnLst/>
              <a:rect l="l" t="t" r="r" b="b"/>
              <a:pathLst>
                <a:path w="629" h="393" extrusionOk="0">
                  <a:moveTo>
                    <a:pt x="628" y="0"/>
                  </a:moveTo>
                  <a:lnTo>
                    <a:pt x="0" y="353"/>
                  </a:lnTo>
                  <a:lnTo>
                    <a:pt x="0" y="393"/>
                  </a:lnTo>
                  <a:lnTo>
                    <a:pt x="628" y="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2240073" y="1579515"/>
              <a:ext cx="26040" cy="33668"/>
            </a:xfrm>
            <a:custGeom>
              <a:avLst/>
              <a:gdLst/>
              <a:ahLst/>
              <a:cxnLst/>
              <a:rect l="l" t="t" r="r" b="b"/>
              <a:pathLst>
                <a:path w="198" h="256" extrusionOk="0">
                  <a:moveTo>
                    <a:pt x="64" y="1"/>
                  </a:moveTo>
                  <a:cubicBezTo>
                    <a:pt x="29" y="1"/>
                    <a:pt x="1" y="25"/>
                    <a:pt x="1" y="77"/>
                  </a:cubicBezTo>
                  <a:cubicBezTo>
                    <a:pt x="1" y="136"/>
                    <a:pt x="50" y="204"/>
                    <a:pt x="99" y="244"/>
                  </a:cubicBezTo>
                  <a:cubicBezTo>
                    <a:pt x="112" y="251"/>
                    <a:pt x="125" y="255"/>
                    <a:pt x="137" y="255"/>
                  </a:cubicBezTo>
                  <a:cubicBezTo>
                    <a:pt x="171" y="255"/>
                    <a:pt x="197" y="228"/>
                    <a:pt x="197" y="185"/>
                  </a:cubicBezTo>
                  <a:cubicBezTo>
                    <a:pt x="197" y="126"/>
                    <a:pt x="148" y="47"/>
                    <a:pt x="99" y="8"/>
                  </a:cubicBezTo>
                  <a:cubicBezTo>
                    <a:pt x="87" y="3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2246517" y="1587011"/>
              <a:ext cx="13020" cy="18149"/>
            </a:xfrm>
            <a:custGeom>
              <a:avLst/>
              <a:gdLst/>
              <a:ahLst/>
              <a:cxnLst/>
              <a:rect l="l" t="t" r="r" b="b"/>
              <a:pathLst>
                <a:path w="99" h="138" extrusionOk="0">
                  <a:moveTo>
                    <a:pt x="24" y="0"/>
                  </a:moveTo>
                  <a:cubicBezTo>
                    <a:pt x="10" y="0"/>
                    <a:pt x="1" y="13"/>
                    <a:pt x="1" y="39"/>
                  </a:cubicBezTo>
                  <a:cubicBezTo>
                    <a:pt x="1" y="69"/>
                    <a:pt x="20" y="98"/>
                    <a:pt x="50" y="128"/>
                  </a:cubicBezTo>
                  <a:cubicBezTo>
                    <a:pt x="56" y="134"/>
                    <a:pt x="64" y="138"/>
                    <a:pt x="71" y="138"/>
                  </a:cubicBezTo>
                  <a:cubicBezTo>
                    <a:pt x="86" y="138"/>
                    <a:pt x="99" y="124"/>
                    <a:pt x="99" y="98"/>
                  </a:cubicBezTo>
                  <a:cubicBezTo>
                    <a:pt x="99" y="79"/>
                    <a:pt x="70" y="30"/>
                    <a:pt x="50" y="10"/>
                  </a:cubicBezTo>
                  <a:cubicBezTo>
                    <a:pt x="40" y="3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727504" y="1589510"/>
              <a:ext cx="1530835" cy="895897"/>
            </a:xfrm>
            <a:custGeom>
              <a:avLst/>
              <a:gdLst/>
              <a:ahLst/>
              <a:cxnLst/>
              <a:rect l="l" t="t" r="r" b="b"/>
              <a:pathLst>
                <a:path w="11640" h="6812" extrusionOk="0">
                  <a:moveTo>
                    <a:pt x="11561" y="1"/>
                  </a:moveTo>
                  <a:lnTo>
                    <a:pt x="0" y="6694"/>
                  </a:lnTo>
                  <a:lnTo>
                    <a:pt x="69" y="6811"/>
                  </a:lnTo>
                  <a:lnTo>
                    <a:pt x="11639" y="119"/>
                  </a:lnTo>
                  <a:lnTo>
                    <a:pt x="11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2364769" y="1189225"/>
              <a:ext cx="312970" cy="312997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66"/>
          <p:cNvGrpSpPr/>
          <p:nvPr/>
        </p:nvGrpSpPr>
        <p:grpSpPr>
          <a:xfrm>
            <a:off x="6247784" y="1331279"/>
            <a:ext cx="3172238" cy="2965329"/>
            <a:chOff x="6247784" y="1331279"/>
            <a:chExt cx="3172238" cy="2965329"/>
          </a:xfrm>
        </p:grpSpPr>
        <p:sp>
          <p:nvSpPr>
            <p:cNvPr id="2337" name="Google Shape;2337;p66"/>
            <p:cNvSpPr/>
            <p:nvPr/>
          </p:nvSpPr>
          <p:spPr>
            <a:xfrm rot="-2209879">
              <a:off x="6219180" y="2201457"/>
              <a:ext cx="3229447" cy="979841"/>
            </a:xfrm>
            <a:custGeom>
              <a:avLst/>
              <a:gdLst/>
              <a:ahLst/>
              <a:cxnLst/>
              <a:rect l="l" t="t" r="r" b="b"/>
              <a:pathLst>
                <a:path w="8098" h="2457" extrusionOk="0">
                  <a:moveTo>
                    <a:pt x="8098" y="0"/>
                  </a:moveTo>
                  <a:cubicBezTo>
                    <a:pt x="6595" y="20"/>
                    <a:pt x="6302" y="254"/>
                    <a:pt x="5229" y="625"/>
                  </a:cubicBezTo>
                  <a:cubicBezTo>
                    <a:pt x="4117" y="976"/>
                    <a:pt x="2420" y="1074"/>
                    <a:pt x="1288" y="1269"/>
                  </a:cubicBezTo>
                  <a:cubicBezTo>
                    <a:pt x="176" y="1464"/>
                    <a:pt x="0" y="1971"/>
                    <a:pt x="273" y="2264"/>
                  </a:cubicBezTo>
                  <a:cubicBezTo>
                    <a:pt x="395" y="2403"/>
                    <a:pt x="547" y="2457"/>
                    <a:pt x="715" y="2457"/>
                  </a:cubicBezTo>
                  <a:cubicBezTo>
                    <a:pt x="924" y="2457"/>
                    <a:pt x="1158" y="2372"/>
                    <a:pt x="1385" y="2264"/>
                  </a:cubicBezTo>
                  <a:cubicBezTo>
                    <a:pt x="1815" y="2069"/>
                    <a:pt x="2068" y="1913"/>
                    <a:pt x="2615" y="1874"/>
                  </a:cubicBezTo>
                  <a:cubicBezTo>
                    <a:pt x="2657" y="1869"/>
                    <a:pt x="2701" y="1867"/>
                    <a:pt x="2747" y="1867"/>
                  </a:cubicBezTo>
                  <a:cubicBezTo>
                    <a:pt x="3049" y="1867"/>
                    <a:pt x="3417" y="1958"/>
                    <a:pt x="3864" y="1958"/>
                  </a:cubicBezTo>
                  <a:cubicBezTo>
                    <a:pt x="4180" y="1958"/>
                    <a:pt x="4535" y="1913"/>
                    <a:pt x="4937" y="1757"/>
                  </a:cubicBezTo>
                  <a:lnTo>
                    <a:pt x="4937" y="1757"/>
                  </a:lnTo>
                  <a:cubicBezTo>
                    <a:pt x="4716" y="1812"/>
                    <a:pt x="4413" y="1848"/>
                    <a:pt x="4104" y="1848"/>
                  </a:cubicBezTo>
                  <a:cubicBezTo>
                    <a:pt x="3867" y="1848"/>
                    <a:pt x="3626" y="1827"/>
                    <a:pt x="3415" y="1776"/>
                  </a:cubicBezTo>
                  <a:cubicBezTo>
                    <a:pt x="3066" y="1706"/>
                    <a:pt x="2658" y="1696"/>
                    <a:pt x="2453" y="1696"/>
                  </a:cubicBezTo>
                  <a:cubicBezTo>
                    <a:pt x="2371" y="1696"/>
                    <a:pt x="2322" y="1698"/>
                    <a:pt x="2322" y="1698"/>
                  </a:cubicBezTo>
                  <a:cubicBezTo>
                    <a:pt x="2322" y="1698"/>
                    <a:pt x="2595" y="1542"/>
                    <a:pt x="3863" y="1366"/>
                  </a:cubicBezTo>
                  <a:cubicBezTo>
                    <a:pt x="5132" y="1171"/>
                    <a:pt x="5541" y="722"/>
                    <a:pt x="6010" y="508"/>
                  </a:cubicBezTo>
                  <a:cubicBezTo>
                    <a:pt x="6459" y="293"/>
                    <a:pt x="7180" y="118"/>
                    <a:pt x="8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 rot="-2209879">
              <a:off x="6833769" y="3235864"/>
              <a:ext cx="731790" cy="319435"/>
            </a:xfrm>
            <a:custGeom>
              <a:avLst/>
              <a:gdLst/>
              <a:ahLst/>
              <a:cxnLst/>
              <a:rect l="l" t="t" r="r" b="b"/>
              <a:pathLst>
                <a:path w="1835" h="801" extrusionOk="0">
                  <a:moveTo>
                    <a:pt x="1834" y="0"/>
                  </a:moveTo>
                  <a:cubicBezTo>
                    <a:pt x="859" y="195"/>
                    <a:pt x="449" y="176"/>
                    <a:pt x="156" y="430"/>
                  </a:cubicBezTo>
                  <a:cubicBezTo>
                    <a:pt x="0" y="722"/>
                    <a:pt x="234" y="800"/>
                    <a:pt x="234" y="800"/>
                  </a:cubicBezTo>
                  <a:cubicBezTo>
                    <a:pt x="527" y="742"/>
                    <a:pt x="742" y="742"/>
                    <a:pt x="742" y="742"/>
                  </a:cubicBezTo>
                  <a:cubicBezTo>
                    <a:pt x="742" y="742"/>
                    <a:pt x="195" y="664"/>
                    <a:pt x="956" y="508"/>
                  </a:cubicBezTo>
                  <a:cubicBezTo>
                    <a:pt x="624" y="410"/>
                    <a:pt x="1268" y="117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 rot="-1353104">
              <a:off x="6477293" y="3614021"/>
              <a:ext cx="768665" cy="556464"/>
            </a:xfrm>
            <a:custGeom>
              <a:avLst/>
              <a:gdLst/>
              <a:ahLst/>
              <a:cxnLst/>
              <a:rect l="l" t="t" r="r" b="b"/>
              <a:pathLst>
                <a:path w="19481" h="14103" extrusionOk="0">
                  <a:moveTo>
                    <a:pt x="19421" y="3269"/>
                  </a:moveTo>
                  <a:cubicBezTo>
                    <a:pt x="19421" y="3396"/>
                    <a:pt x="19402" y="3504"/>
                    <a:pt x="19382" y="3632"/>
                  </a:cubicBezTo>
                  <a:cubicBezTo>
                    <a:pt x="19323" y="4034"/>
                    <a:pt x="19156" y="4417"/>
                    <a:pt x="19009" y="4790"/>
                  </a:cubicBezTo>
                  <a:cubicBezTo>
                    <a:pt x="18989" y="4868"/>
                    <a:pt x="18960" y="4927"/>
                    <a:pt x="18931" y="4986"/>
                  </a:cubicBezTo>
                  <a:cubicBezTo>
                    <a:pt x="18931" y="5006"/>
                    <a:pt x="18911" y="5016"/>
                    <a:pt x="18911" y="5025"/>
                  </a:cubicBezTo>
                  <a:cubicBezTo>
                    <a:pt x="18548" y="5938"/>
                    <a:pt x="18126" y="6841"/>
                    <a:pt x="17684" y="7714"/>
                  </a:cubicBezTo>
                  <a:cubicBezTo>
                    <a:pt x="17586" y="7911"/>
                    <a:pt x="17478" y="8117"/>
                    <a:pt x="17370" y="8313"/>
                  </a:cubicBezTo>
                  <a:cubicBezTo>
                    <a:pt x="17262" y="8519"/>
                    <a:pt x="17135" y="8725"/>
                    <a:pt x="16997" y="8921"/>
                  </a:cubicBezTo>
                  <a:cubicBezTo>
                    <a:pt x="16732" y="9343"/>
                    <a:pt x="16428" y="9736"/>
                    <a:pt x="16055" y="10060"/>
                  </a:cubicBezTo>
                  <a:cubicBezTo>
                    <a:pt x="15859" y="10236"/>
                    <a:pt x="15643" y="10384"/>
                    <a:pt x="15417" y="10531"/>
                  </a:cubicBezTo>
                  <a:cubicBezTo>
                    <a:pt x="15201" y="10668"/>
                    <a:pt x="14976" y="10806"/>
                    <a:pt x="14740" y="10913"/>
                  </a:cubicBezTo>
                  <a:cubicBezTo>
                    <a:pt x="14514" y="11041"/>
                    <a:pt x="14269" y="11129"/>
                    <a:pt x="14034" y="11247"/>
                  </a:cubicBezTo>
                  <a:cubicBezTo>
                    <a:pt x="13867" y="11316"/>
                    <a:pt x="13700" y="11385"/>
                    <a:pt x="13543" y="11453"/>
                  </a:cubicBezTo>
                  <a:cubicBezTo>
                    <a:pt x="12277" y="11983"/>
                    <a:pt x="11011" y="12513"/>
                    <a:pt x="9755" y="13023"/>
                  </a:cubicBezTo>
                  <a:cubicBezTo>
                    <a:pt x="9676" y="13053"/>
                    <a:pt x="9617" y="13082"/>
                    <a:pt x="9539" y="13112"/>
                  </a:cubicBezTo>
                  <a:cubicBezTo>
                    <a:pt x="8352" y="13602"/>
                    <a:pt x="7105" y="14103"/>
                    <a:pt x="5829" y="13946"/>
                  </a:cubicBezTo>
                  <a:cubicBezTo>
                    <a:pt x="5515" y="13907"/>
                    <a:pt x="5211" y="13818"/>
                    <a:pt x="4927" y="13710"/>
                  </a:cubicBezTo>
                  <a:lnTo>
                    <a:pt x="4917" y="13710"/>
                  </a:lnTo>
                  <a:cubicBezTo>
                    <a:pt x="4730" y="13642"/>
                    <a:pt x="4544" y="13553"/>
                    <a:pt x="4377" y="13455"/>
                  </a:cubicBezTo>
                  <a:lnTo>
                    <a:pt x="4377" y="13455"/>
                  </a:lnTo>
                  <a:cubicBezTo>
                    <a:pt x="4357" y="13445"/>
                    <a:pt x="4318" y="13416"/>
                    <a:pt x="4289" y="13406"/>
                  </a:cubicBezTo>
                  <a:cubicBezTo>
                    <a:pt x="3984" y="13220"/>
                    <a:pt x="3700" y="13014"/>
                    <a:pt x="3435" y="12768"/>
                  </a:cubicBezTo>
                  <a:cubicBezTo>
                    <a:pt x="3023" y="12415"/>
                    <a:pt x="2660" y="11983"/>
                    <a:pt x="2326" y="11542"/>
                  </a:cubicBezTo>
                  <a:cubicBezTo>
                    <a:pt x="2218" y="11394"/>
                    <a:pt x="2120" y="11257"/>
                    <a:pt x="2022" y="11110"/>
                  </a:cubicBezTo>
                  <a:cubicBezTo>
                    <a:pt x="1757" y="10727"/>
                    <a:pt x="1511" y="10325"/>
                    <a:pt x="1276" y="9932"/>
                  </a:cubicBezTo>
                  <a:cubicBezTo>
                    <a:pt x="1237" y="9883"/>
                    <a:pt x="1217" y="9824"/>
                    <a:pt x="1178" y="9775"/>
                  </a:cubicBezTo>
                  <a:cubicBezTo>
                    <a:pt x="1139" y="9697"/>
                    <a:pt x="1089" y="9638"/>
                    <a:pt x="1050" y="9569"/>
                  </a:cubicBezTo>
                  <a:cubicBezTo>
                    <a:pt x="1031" y="9530"/>
                    <a:pt x="1011" y="9500"/>
                    <a:pt x="991" y="9471"/>
                  </a:cubicBezTo>
                  <a:cubicBezTo>
                    <a:pt x="942" y="9392"/>
                    <a:pt x="903" y="9304"/>
                    <a:pt x="854" y="9235"/>
                  </a:cubicBezTo>
                  <a:cubicBezTo>
                    <a:pt x="609" y="8804"/>
                    <a:pt x="393" y="8362"/>
                    <a:pt x="265" y="7901"/>
                  </a:cubicBezTo>
                  <a:cubicBezTo>
                    <a:pt x="226" y="7754"/>
                    <a:pt x="196" y="7587"/>
                    <a:pt x="187" y="7430"/>
                  </a:cubicBezTo>
                  <a:cubicBezTo>
                    <a:pt x="0" y="5702"/>
                    <a:pt x="1276" y="4662"/>
                    <a:pt x="2414" y="3612"/>
                  </a:cubicBezTo>
                  <a:cubicBezTo>
                    <a:pt x="3003" y="3072"/>
                    <a:pt x="3543" y="2415"/>
                    <a:pt x="4132" y="1846"/>
                  </a:cubicBezTo>
                  <a:cubicBezTo>
                    <a:pt x="4475" y="1522"/>
                    <a:pt x="4828" y="1227"/>
                    <a:pt x="5221" y="1002"/>
                  </a:cubicBezTo>
                  <a:cubicBezTo>
                    <a:pt x="6644" y="197"/>
                    <a:pt x="8283" y="491"/>
                    <a:pt x="9824" y="511"/>
                  </a:cubicBezTo>
                  <a:cubicBezTo>
                    <a:pt x="10334" y="521"/>
                    <a:pt x="10844" y="491"/>
                    <a:pt x="11345" y="423"/>
                  </a:cubicBezTo>
                  <a:cubicBezTo>
                    <a:pt x="11688" y="393"/>
                    <a:pt x="12032" y="344"/>
                    <a:pt x="12365" y="295"/>
                  </a:cubicBezTo>
                  <a:cubicBezTo>
                    <a:pt x="12758" y="226"/>
                    <a:pt x="13160" y="177"/>
                    <a:pt x="13553" y="128"/>
                  </a:cubicBezTo>
                  <a:cubicBezTo>
                    <a:pt x="14230" y="50"/>
                    <a:pt x="14897" y="1"/>
                    <a:pt x="15584" y="50"/>
                  </a:cubicBezTo>
                  <a:cubicBezTo>
                    <a:pt x="17459" y="158"/>
                    <a:pt x="19480" y="1434"/>
                    <a:pt x="19421" y="3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 rot="-1353104">
              <a:off x="6539759" y="3611704"/>
              <a:ext cx="705573" cy="547586"/>
            </a:xfrm>
            <a:custGeom>
              <a:avLst/>
              <a:gdLst/>
              <a:ahLst/>
              <a:cxnLst/>
              <a:rect l="l" t="t" r="r" b="b"/>
              <a:pathLst>
                <a:path w="17882" h="13878" extrusionOk="0">
                  <a:moveTo>
                    <a:pt x="15163" y="1"/>
                  </a:moveTo>
                  <a:cubicBezTo>
                    <a:pt x="15546" y="295"/>
                    <a:pt x="15801" y="658"/>
                    <a:pt x="15644" y="1169"/>
                  </a:cubicBezTo>
                  <a:cubicBezTo>
                    <a:pt x="15124" y="2866"/>
                    <a:pt x="14456" y="4525"/>
                    <a:pt x="14456" y="6331"/>
                  </a:cubicBezTo>
                  <a:cubicBezTo>
                    <a:pt x="14456" y="6586"/>
                    <a:pt x="14456" y="6890"/>
                    <a:pt x="14241" y="7155"/>
                  </a:cubicBezTo>
                  <a:cubicBezTo>
                    <a:pt x="12847" y="8755"/>
                    <a:pt x="11041" y="9579"/>
                    <a:pt x="9128" y="10256"/>
                  </a:cubicBezTo>
                  <a:cubicBezTo>
                    <a:pt x="8568" y="10462"/>
                    <a:pt x="8500" y="11336"/>
                    <a:pt x="7940" y="11493"/>
                  </a:cubicBezTo>
                  <a:cubicBezTo>
                    <a:pt x="6861" y="11915"/>
                    <a:pt x="5516" y="12062"/>
                    <a:pt x="4437" y="11542"/>
                  </a:cubicBezTo>
                  <a:cubicBezTo>
                    <a:pt x="2984" y="10865"/>
                    <a:pt x="1552" y="10266"/>
                    <a:pt x="1" y="10197"/>
                  </a:cubicBezTo>
                  <a:cubicBezTo>
                    <a:pt x="1051" y="11866"/>
                    <a:pt x="2356" y="13446"/>
                    <a:pt x="4250" y="13701"/>
                  </a:cubicBezTo>
                  <a:cubicBezTo>
                    <a:pt x="5526" y="13877"/>
                    <a:pt x="6772" y="13367"/>
                    <a:pt x="7970" y="12867"/>
                  </a:cubicBezTo>
                  <a:cubicBezTo>
                    <a:pt x="9294" y="12317"/>
                    <a:pt x="10629" y="11767"/>
                    <a:pt x="11954" y="11208"/>
                  </a:cubicBezTo>
                  <a:cubicBezTo>
                    <a:pt x="12847" y="10845"/>
                    <a:pt x="13760" y="10462"/>
                    <a:pt x="14466" y="9815"/>
                  </a:cubicBezTo>
                  <a:cubicBezTo>
                    <a:pt x="15183" y="9177"/>
                    <a:pt x="15654" y="8313"/>
                    <a:pt x="16085" y="7469"/>
                  </a:cubicBezTo>
                  <a:cubicBezTo>
                    <a:pt x="16566" y="6517"/>
                    <a:pt x="17008" y="5536"/>
                    <a:pt x="17410" y="4535"/>
                  </a:cubicBezTo>
                  <a:cubicBezTo>
                    <a:pt x="17607" y="4044"/>
                    <a:pt x="17803" y="3544"/>
                    <a:pt x="17813" y="3004"/>
                  </a:cubicBezTo>
                  <a:cubicBezTo>
                    <a:pt x="17881" y="1561"/>
                    <a:pt x="16615" y="452"/>
                    <a:pt x="15163" y="1"/>
                  </a:cubicBezTo>
                  <a:close/>
                </a:path>
              </a:pathLst>
            </a:custGeom>
            <a:solidFill>
              <a:srgbClr val="052E3A">
                <a:alpha val="5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 rot="-1353104">
              <a:off x="6566507" y="3785698"/>
              <a:ext cx="212240" cy="275332"/>
            </a:xfrm>
            <a:custGeom>
              <a:avLst/>
              <a:gdLst/>
              <a:ahLst/>
              <a:cxnLst/>
              <a:rect l="l" t="t" r="r" b="b"/>
              <a:pathLst>
                <a:path w="5379" h="6978" extrusionOk="0">
                  <a:moveTo>
                    <a:pt x="2768" y="0"/>
                  </a:moveTo>
                  <a:cubicBezTo>
                    <a:pt x="2778" y="177"/>
                    <a:pt x="2778" y="422"/>
                    <a:pt x="2778" y="609"/>
                  </a:cubicBezTo>
                  <a:lnTo>
                    <a:pt x="2592" y="550"/>
                  </a:lnTo>
                  <a:lnTo>
                    <a:pt x="2592" y="1031"/>
                  </a:lnTo>
                  <a:lnTo>
                    <a:pt x="2337" y="756"/>
                  </a:lnTo>
                  <a:lnTo>
                    <a:pt x="2356" y="1207"/>
                  </a:lnTo>
                  <a:lnTo>
                    <a:pt x="2131" y="1060"/>
                  </a:lnTo>
                  <a:lnTo>
                    <a:pt x="1866" y="932"/>
                  </a:lnTo>
                  <a:lnTo>
                    <a:pt x="1748" y="1060"/>
                  </a:lnTo>
                  <a:cubicBezTo>
                    <a:pt x="1797" y="1227"/>
                    <a:pt x="1856" y="1433"/>
                    <a:pt x="1905" y="1590"/>
                  </a:cubicBezTo>
                  <a:cubicBezTo>
                    <a:pt x="1748" y="1453"/>
                    <a:pt x="1522" y="1286"/>
                    <a:pt x="1365" y="1148"/>
                  </a:cubicBezTo>
                  <a:lnTo>
                    <a:pt x="1159" y="1197"/>
                  </a:lnTo>
                  <a:lnTo>
                    <a:pt x="1326" y="1629"/>
                  </a:lnTo>
                  <a:lnTo>
                    <a:pt x="1110" y="1668"/>
                  </a:lnTo>
                  <a:cubicBezTo>
                    <a:pt x="1198" y="1796"/>
                    <a:pt x="1306" y="1983"/>
                    <a:pt x="1395" y="2130"/>
                  </a:cubicBezTo>
                  <a:lnTo>
                    <a:pt x="973" y="2012"/>
                  </a:lnTo>
                  <a:lnTo>
                    <a:pt x="953" y="2208"/>
                  </a:lnTo>
                  <a:cubicBezTo>
                    <a:pt x="806" y="2179"/>
                    <a:pt x="619" y="2159"/>
                    <a:pt x="482" y="2140"/>
                  </a:cubicBezTo>
                  <a:lnTo>
                    <a:pt x="374" y="2287"/>
                  </a:lnTo>
                  <a:lnTo>
                    <a:pt x="482" y="2532"/>
                  </a:lnTo>
                  <a:cubicBezTo>
                    <a:pt x="629" y="2650"/>
                    <a:pt x="835" y="2797"/>
                    <a:pt x="982" y="2915"/>
                  </a:cubicBezTo>
                  <a:lnTo>
                    <a:pt x="668" y="2954"/>
                  </a:lnTo>
                  <a:lnTo>
                    <a:pt x="659" y="3111"/>
                  </a:lnTo>
                  <a:lnTo>
                    <a:pt x="786" y="3298"/>
                  </a:lnTo>
                  <a:cubicBezTo>
                    <a:pt x="609" y="3307"/>
                    <a:pt x="374" y="3317"/>
                    <a:pt x="187" y="3337"/>
                  </a:cubicBezTo>
                  <a:lnTo>
                    <a:pt x="1" y="3484"/>
                  </a:lnTo>
                  <a:cubicBezTo>
                    <a:pt x="237" y="3543"/>
                    <a:pt x="541" y="3631"/>
                    <a:pt x="766" y="3700"/>
                  </a:cubicBezTo>
                  <a:lnTo>
                    <a:pt x="570" y="3847"/>
                  </a:lnTo>
                  <a:lnTo>
                    <a:pt x="580" y="3984"/>
                  </a:lnTo>
                  <a:lnTo>
                    <a:pt x="295" y="4142"/>
                  </a:lnTo>
                  <a:lnTo>
                    <a:pt x="403" y="4279"/>
                  </a:lnTo>
                  <a:lnTo>
                    <a:pt x="207" y="4465"/>
                  </a:lnTo>
                  <a:cubicBezTo>
                    <a:pt x="344" y="4475"/>
                    <a:pt x="521" y="4485"/>
                    <a:pt x="649" y="4495"/>
                  </a:cubicBezTo>
                  <a:cubicBezTo>
                    <a:pt x="541" y="4563"/>
                    <a:pt x="394" y="4662"/>
                    <a:pt x="286" y="4730"/>
                  </a:cubicBezTo>
                  <a:lnTo>
                    <a:pt x="531" y="4779"/>
                  </a:lnTo>
                  <a:lnTo>
                    <a:pt x="276" y="5015"/>
                  </a:lnTo>
                  <a:lnTo>
                    <a:pt x="325" y="5133"/>
                  </a:lnTo>
                  <a:lnTo>
                    <a:pt x="541" y="5172"/>
                  </a:lnTo>
                  <a:lnTo>
                    <a:pt x="364" y="5417"/>
                  </a:lnTo>
                  <a:cubicBezTo>
                    <a:pt x="482" y="5378"/>
                    <a:pt x="629" y="5349"/>
                    <a:pt x="747" y="5309"/>
                  </a:cubicBezTo>
                  <a:lnTo>
                    <a:pt x="747" y="5309"/>
                  </a:lnTo>
                  <a:cubicBezTo>
                    <a:pt x="590" y="5457"/>
                    <a:pt x="374" y="5653"/>
                    <a:pt x="207" y="5800"/>
                  </a:cubicBezTo>
                  <a:lnTo>
                    <a:pt x="256" y="5898"/>
                  </a:lnTo>
                  <a:cubicBezTo>
                    <a:pt x="443" y="5800"/>
                    <a:pt x="678" y="5672"/>
                    <a:pt x="855" y="5574"/>
                  </a:cubicBezTo>
                  <a:lnTo>
                    <a:pt x="855" y="5574"/>
                  </a:lnTo>
                  <a:cubicBezTo>
                    <a:pt x="727" y="5702"/>
                    <a:pt x="570" y="5869"/>
                    <a:pt x="443" y="6006"/>
                  </a:cubicBezTo>
                  <a:lnTo>
                    <a:pt x="678" y="5918"/>
                  </a:lnTo>
                  <a:lnTo>
                    <a:pt x="865" y="5869"/>
                  </a:lnTo>
                  <a:lnTo>
                    <a:pt x="747" y="6065"/>
                  </a:lnTo>
                  <a:lnTo>
                    <a:pt x="727" y="6183"/>
                  </a:lnTo>
                  <a:lnTo>
                    <a:pt x="659" y="6340"/>
                  </a:lnTo>
                  <a:lnTo>
                    <a:pt x="443" y="6605"/>
                  </a:lnTo>
                  <a:cubicBezTo>
                    <a:pt x="619" y="6458"/>
                    <a:pt x="855" y="6291"/>
                    <a:pt x="1022" y="6153"/>
                  </a:cubicBezTo>
                  <a:lnTo>
                    <a:pt x="1022" y="6153"/>
                  </a:lnTo>
                  <a:cubicBezTo>
                    <a:pt x="835" y="6379"/>
                    <a:pt x="825" y="6389"/>
                    <a:pt x="462" y="6752"/>
                  </a:cubicBezTo>
                  <a:lnTo>
                    <a:pt x="619" y="6683"/>
                  </a:lnTo>
                  <a:lnTo>
                    <a:pt x="855" y="6536"/>
                  </a:lnTo>
                  <a:lnTo>
                    <a:pt x="766" y="6673"/>
                  </a:lnTo>
                  <a:lnTo>
                    <a:pt x="766" y="6673"/>
                  </a:lnTo>
                  <a:lnTo>
                    <a:pt x="1012" y="6507"/>
                  </a:lnTo>
                  <a:lnTo>
                    <a:pt x="963" y="6605"/>
                  </a:lnTo>
                  <a:lnTo>
                    <a:pt x="1179" y="6477"/>
                  </a:lnTo>
                  <a:lnTo>
                    <a:pt x="1179" y="6477"/>
                  </a:lnTo>
                  <a:cubicBezTo>
                    <a:pt x="1100" y="6585"/>
                    <a:pt x="953" y="6722"/>
                    <a:pt x="855" y="6821"/>
                  </a:cubicBezTo>
                  <a:lnTo>
                    <a:pt x="708" y="6978"/>
                  </a:lnTo>
                  <a:cubicBezTo>
                    <a:pt x="874" y="6850"/>
                    <a:pt x="1110" y="6683"/>
                    <a:pt x="1277" y="6546"/>
                  </a:cubicBezTo>
                  <a:lnTo>
                    <a:pt x="1277" y="6546"/>
                  </a:lnTo>
                  <a:lnTo>
                    <a:pt x="1257" y="6624"/>
                  </a:lnTo>
                  <a:lnTo>
                    <a:pt x="1120" y="6781"/>
                  </a:lnTo>
                  <a:lnTo>
                    <a:pt x="1120" y="6781"/>
                  </a:lnTo>
                  <a:lnTo>
                    <a:pt x="1365" y="6624"/>
                  </a:lnTo>
                  <a:lnTo>
                    <a:pt x="1365" y="6624"/>
                  </a:lnTo>
                  <a:cubicBezTo>
                    <a:pt x="1267" y="6703"/>
                    <a:pt x="1149" y="6830"/>
                    <a:pt x="1051" y="6919"/>
                  </a:cubicBezTo>
                  <a:lnTo>
                    <a:pt x="1247" y="6821"/>
                  </a:lnTo>
                  <a:cubicBezTo>
                    <a:pt x="1375" y="6732"/>
                    <a:pt x="1542" y="6605"/>
                    <a:pt x="1659" y="6507"/>
                  </a:cubicBezTo>
                  <a:lnTo>
                    <a:pt x="1659" y="6507"/>
                  </a:lnTo>
                  <a:lnTo>
                    <a:pt x="1502" y="6703"/>
                  </a:lnTo>
                  <a:lnTo>
                    <a:pt x="1502" y="6703"/>
                  </a:lnTo>
                  <a:lnTo>
                    <a:pt x="1718" y="6556"/>
                  </a:lnTo>
                  <a:lnTo>
                    <a:pt x="1758" y="6585"/>
                  </a:lnTo>
                  <a:cubicBezTo>
                    <a:pt x="1659" y="6683"/>
                    <a:pt x="1522" y="6821"/>
                    <a:pt x="1414" y="6919"/>
                  </a:cubicBezTo>
                  <a:cubicBezTo>
                    <a:pt x="1620" y="6772"/>
                    <a:pt x="1885" y="6556"/>
                    <a:pt x="2081" y="6389"/>
                  </a:cubicBezTo>
                  <a:lnTo>
                    <a:pt x="2081" y="6389"/>
                  </a:lnTo>
                  <a:cubicBezTo>
                    <a:pt x="2013" y="6487"/>
                    <a:pt x="1934" y="6595"/>
                    <a:pt x="1856" y="6683"/>
                  </a:cubicBezTo>
                  <a:lnTo>
                    <a:pt x="1905" y="6703"/>
                  </a:lnTo>
                  <a:lnTo>
                    <a:pt x="1866" y="6801"/>
                  </a:lnTo>
                  <a:lnTo>
                    <a:pt x="2081" y="6693"/>
                  </a:lnTo>
                  <a:cubicBezTo>
                    <a:pt x="2189" y="6595"/>
                    <a:pt x="2346" y="6458"/>
                    <a:pt x="2454" y="6359"/>
                  </a:cubicBezTo>
                  <a:lnTo>
                    <a:pt x="2484" y="6428"/>
                  </a:lnTo>
                  <a:lnTo>
                    <a:pt x="2670" y="6291"/>
                  </a:lnTo>
                  <a:lnTo>
                    <a:pt x="2886" y="6055"/>
                  </a:lnTo>
                  <a:lnTo>
                    <a:pt x="2886" y="6055"/>
                  </a:lnTo>
                  <a:cubicBezTo>
                    <a:pt x="2867" y="6163"/>
                    <a:pt x="2798" y="6300"/>
                    <a:pt x="2749" y="6399"/>
                  </a:cubicBezTo>
                  <a:lnTo>
                    <a:pt x="2994" y="6163"/>
                  </a:lnTo>
                  <a:lnTo>
                    <a:pt x="3171" y="5996"/>
                  </a:lnTo>
                  <a:lnTo>
                    <a:pt x="3171" y="5996"/>
                  </a:lnTo>
                  <a:cubicBezTo>
                    <a:pt x="3171" y="6055"/>
                    <a:pt x="3161" y="6134"/>
                    <a:pt x="3161" y="6193"/>
                  </a:cubicBezTo>
                  <a:cubicBezTo>
                    <a:pt x="3239" y="6065"/>
                    <a:pt x="3357" y="5908"/>
                    <a:pt x="3426" y="5790"/>
                  </a:cubicBezTo>
                  <a:cubicBezTo>
                    <a:pt x="3436" y="5849"/>
                    <a:pt x="3436" y="5947"/>
                    <a:pt x="3436" y="6006"/>
                  </a:cubicBezTo>
                  <a:cubicBezTo>
                    <a:pt x="3504" y="5888"/>
                    <a:pt x="3583" y="5712"/>
                    <a:pt x="3652" y="5574"/>
                  </a:cubicBezTo>
                  <a:cubicBezTo>
                    <a:pt x="3661" y="5643"/>
                    <a:pt x="3681" y="5741"/>
                    <a:pt x="3701" y="5800"/>
                  </a:cubicBezTo>
                  <a:lnTo>
                    <a:pt x="3848" y="5604"/>
                  </a:lnTo>
                  <a:lnTo>
                    <a:pt x="3966" y="5466"/>
                  </a:lnTo>
                  <a:lnTo>
                    <a:pt x="4074" y="5309"/>
                  </a:lnTo>
                  <a:lnTo>
                    <a:pt x="4142" y="5064"/>
                  </a:lnTo>
                  <a:cubicBezTo>
                    <a:pt x="4191" y="5103"/>
                    <a:pt x="4260" y="5133"/>
                    <a:pt x="4309" y="5172"/>
                  </a:cubicBezTo>
                  <a:lnTo>
                    <a:pt x="4368" y="4956"/>
                  </a:lnTo>
                  <a:lnTo>
                    <a:pt x="4515" y="4917"/>
                  </a:lnTo>
                  <a:cubicBezTo>
                    <a:pt x="4535" y="4858"/>
                    <a:pt x="4535" y="4760"/>
                    <a:pt x="4535" y="4681"/>
                  </a:cubicBezTo>
                  <a:lnTo>
                    <a:pt x="4643" y="4583"/>
                  </a:lnTo>
                  <a:lnTo>
                    <a:pt x="4604" y="4397"/>
                  </a:lnTo>
                  <a:cubicBezTo>
                    <a:pt x="4741" y="4387"/>
                    <a:pt x="4741" y="4387"/>
                    <a:pt x="4927" y="4367"/>
                  </a:cubicBezTo>
                  <a:lnTo>
                    <a:pt x="4908" y="4181"/>
                  </a:lnTo>
                  <a:lnTo>
                    <a:pt x="5026" y="4034"/>
                  </a:lnTo>
                  <a:lnTo>
                    <a:pt x="5055" y="3877"/>
                  </a:lnTo>
                  <a:lnTo>
                    <a:pt x="4947" y="3749"/>
                  </a:lnTo>
                  <a:cubicBezTo>
                    <a:pt x="5035" y="3690"/>
                    <a:pt x="5134" y="3602"/>
                    <a:pt x="5202" y="3543"/>
                  </a:cubicBezTo>
                  <a:lnTo>
                    <a:pt x="5271" y="3356"/>
                  </a:lnTo>
                  <a:cubicBezTo>
                    <a:pt x="5222" y="3347"/>
                    <a:pt x="5143" y="3317"/>
                    <a:pt x="5094" y="3298"/>
                  </a:cubicBezTo>
                  <a:lnTo>
                    <a:pt x="5026" y="3199"/>
                  </a:lnTo>
                  <a:lnTo>
                    <a:pt x="5134" y="2993"/>
                  </a:lnTo>
                  <a:lnTo>
                    <a:pt x="5330" y="2679"/>
                  </a:lnTo>
                  <a:lnTo>
                    <a:pt x="5330" y="2679"/>
                  </a:lnTo>
                  <a:cubicBezTo>
                    <a:pt x="5251" y="2709"/>
                    <a:pt x="5143" y="2728"/>
                    <a:pt x="5075" y="2758"/>
                  </a:cubicBezTo>
                  <a:cubicBezTo>
                    <a:pt x="5094" y="2679"/>
                    <a:pt x="5104" y="2620"/>
                    <a:pt x="5134" y="2552"/>
                  </a:cubicBezTo>
                  <a:lnTo>
                    <a:pt x="5291" y="2218"/>
                  </a:lnTo>
                  <a:lnTo>
                    <a:pt x="5379" y="1894"/>
                  </a:lnTo>
                  <a:lnTo>
                    <a:pt x="5379" y="1894"/>
                  </a:lnTo>
                  <a:cubicBezTo>
                    <a:pt x="5300" y="1963"/>
                    <a:pt x="5192" y="2032"/>
                    <a:pt x="5104" y="2081"/>
                  </a:cubicBezTo>
                  <a:lnTo>
                    <a:pt x="5134" y="1845"/>
                  </a:lnTo>
                  <a:lnTo>
                    <a:pt x="5055" y="1767"/>
                  </a:lnTo>
                  <a:lnTo>
                    <a:pt x="4888" y="1835"/>
                  </a:lnTo>
                  <a:lnTo>
                    <a:pt x="4878" y="1629"/>
                  </a:lnTo>
                  <a:lnTo>
                    <a:pt x="4839" y="1453"/>
                  </a:lnTo>
                  <a:lnTo>
                    <a:pt x="4662" y="1580"/>
                  </a:lnTo>
                  <a:cubicBezTo>
                    <a:pt x="4731" y="1335"/>
                    <a:pt x="4800" y="1001"/>
                    <a:pt x="4849" y="756"/>
                  </a:cubicBezTo>
                  <a:lnTo>
                    <a:pt x="4761" y="609"/>
                  </a:lnTo>
                  <a:cubicBezTo>
                    <a:pt x="4702" y="746"/>
                    <a:pt x="4604" y="903"/>
                    <a:pt x="4545" y="1031"/>
                  </a:cubicBezTo>
                  <a:lnTo>
                    <a:pt x="4358" y="1286"/>
                  </a:lnTo>
                  <a:cubicBezTo>
                    <a:pt x="4368" y="1089"/>
                    <a:pt x="4388" y="815"/>
                    <a:pt x="4397" y="618"/>
                  </a:cubicBezTo>
                  <a:lnTo>
                    <a:pt x="4319" y="226"/>
                  </a:lnTo>
                  <a:cubicBezTo>
                    <a:pt x="4260" y="491"/>
                    <a:pt x="4162" y="834"/>
                    <a:pt x="4093" y="1080"/>
                  </a:cubicBezTo>
                  <a:lnTo>
                    <a:pt x="4044" y="648"/>
                  </a:lnTo>
                  <a:lnTo>
                    <a:pt x="3917" y="756"/>
                  </a:lnTo>
                  <a:lnTo>
                    <a:pt x="3799" y="962"/>
                  </a:lnTo>
                  <a:cubicBezTo>
                    <a:pt x="3760" y="785"/>
                    <a:pt x="3720" y="550"/>
                    <a:pt x="3681" y="363"/>
                  </a:cubicBezTo>
                  <a:lnTo>
                    <a:pt x="3563" y="520"/>
                  </a:lnTo>
                  <a:lnTo>
                    <a:pt x="3436" y="550"/>
                  </a:lnTo>
                  <a:cubicBezTo>
                    <a:pt x="3377" y="393"/>
                    <a:pt x="3308" y="196"/>
                    <a:pt x="3239" y="49"/>
                  </a:cubicBezTo>
                  <a:lnTo>
                    <a:pt x="3181" y="550"/>
                  </a:lnTo>
                  <a:lnTo>
                    <a:pt x="2994" y="30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 rot="-1353104">
              <a:off x="7080393" y="3664610"/>
              <a:ext cx="38786" cy="38786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982" y="491"/>
                  </a:moveTo>
                  <a:cubicBezTo>
                    <a:pt x="982" y="766"/>
                    <a:pt x="766" y="982"/>
                    <a:pt x="492" y="982"/>
                  </a:cubicBezTo>
                  <a:cubicBezTo>
                    <a:pt x="227" y="982"/>
                    <a:pt x="1" y="766"/>
                    <a:pt x="1" y="491"/>
                  </a:cubicBezTo>
                  <a:cubicBezTo>
                    <a:pt x="1" y="217"/>
                    <a:pt x="227" y="1"/>
                    <a:pt x="492" y="1"/>
                  </a:cubicBezTo>
                  <a:cubicBezTo>
                    <a:pt x="766" y="1"/>
                    <a:pt x="982" y="226"/>
                    <a:pt x="982" y="49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 rot="-1353104">
              <a:off x="6754139" y="4012629"/>
              <a:ext cx="77494" cy="77494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1963" y="982"/>
                  </a:moveTo>
                  <a:cubicBezTo>
                    <a:pt x="1963" y="1522"/>
                    <a:pt x="1522" y="1963"/>
                    <a:pt x="982" y="1963"/>
                  </a:cubicBezTo>
                  <a:cubicBezTo>
                    <a:pt x="442" y="1963"/>
                    <a:pt x="1" y="1522"/>
                    <a:pt x="1" y="982"/>
                  </a:cubicBezTo>
                  <a:cubicBezTo>
                    <a:pt x="1" y="442"/>
                    <a:pt x="442" y="0"/>
                    <a:pt x="982" y="0"/>
                  </a:cubicBezTo>
                  <a:cubicBezTo>
                    <a:pt x="1522" y="0"/>
                    <a:pt x="1963" y="442"/>
                    <a:pt x="1963" y="982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 rot="-1353104">
              <a:off x="6599906" y="4018817"/>
              <a:ext cx="72483" cy="72443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836" y="913"/>
                  </a:moveTo>
                  <a:cubicBezTo>
                    <a:pt x="1836" y="1423"/>
                    <a:pt x="1434" y="1836"/>
                    <a:pt x="923" y="1836"/>
                  </a:cubicBezTo>
                  <a:cubicBezTo>
                    <a:pt x="413" y="1836"/>
                    <a:pt x="1" y="1433"/>
                    <a:pt x="1" y="913"/>
                  </a:cubicBezTo>
                  <a:cubicBezTo>
                    <a:pt x="1" y="413"/>
                    <a:pt x="403" y="1"/>
                    <a:pt x="923" y="1"/>
                  </a:cubicBezTo>
                  <a:cubicBezTo>
                    <a:pt x="1434" y="10"/>
                    <a:pt x="1836" y="413"/>
                    <a:pt x="1836" y="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 rot="-1353104">
              <a:off x="6986170" y="3987544"/>
              <a:ext cx="17480" cy="17480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2" y="217"/>
                  </a:moveTo>
                  <a:cubicBezTo>
                    <a:pt x="442" y="334"/>
                    <a:pt x="344" y="442"/>
                    <a:pt x="226" y="442"/>
                  </a:cubicBezTo>
                  <a:cubicBezTo>
                    <a:pt x="99" y="442"/>
                    <a:pt x="0" y="334"/>
                    <a:pt x="0" y="217"/>
                  </a:cubicBezTo>
                  <a:cubicBezTo>
                    <a:pt x="0" y="99"/>
                    <a:pt x="99" y="1"/>
                    <a:pt x="226" y="1"/>
                  </a:cubicBezTo>
                  <a:cubicBezTo>
                    <a:pt x="344" y="1"/>
                    <a:pt x="442" y="99"/>
                    <a:pt x="442" y="21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 rot="-1353104">
              <a:off x="6666141" y="3753959"/>
              <a:ext cx="17480" cy="17440"/>
            </a:xfrm>
            <a:custGeom>
              <a:avLst/>
              <a:gdLst/>
              <a:ahLst/>
              <a:cxnLst/>
              <a:rect l="l" t="t" r="r" b="b"/>
              <a:pathLst>
                <a:path w="443" h="442" extrusionOk="0">
                  <a:moveTo>
                    <a:pt x="442" y="216"/>
                  </a:moveTo>
                  <a:cubicBezTo>
                    <a:pt x="442" y="344"/>
                    <a:pt x="344" y="442"/>
                    <a:pt x="226" y="442"/>
                  </a:cubicBezTo>
                  <a:cubicBezTo>
                    <a:pt x="108" y="442"/>
                    <a:pt x="0" y="344"/>
                    <a:pt x="0" y="216"/>
                  </a:cubicBezTo>
                  <a:cubicBezTo>
                    <a:pt x="0" y="98"/>
                    <a:pt x="108" y="0"/>
                    <a:pt x="226" y="0"/>
                  </a:cubicBezTo>
                  <a:cubicBezTo>
                    <a:pt x="344" y="0"/>
                    <a:pt x="442" y="98"/>
                    <a:pt x="442" y="216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 rot="-1353104">
              <a:off x="6931735" y="3871583"/>
              <a:ext cx="81361" cy="81321"/>
            </a:xfrm>
            <a:custGeom>
              <a:avLst/>
              <a:gdLst/>
              <a:ahLst/>
              <a:cxnLst/>
              <a:rect l="l" t="t" r="r" b="b"/>
              <a:pathLst>
                <a:path w="2062" h="2061" extrusionOk="0">
                  <a:moveTo>
                    <a:pt x="2061" y="1030"/>
                  </a:moveTo>
                  <a:cubicBezTo>
                    <a:pt x="2061" y="1600"/>
                    <a:pt x="1600" y="2061"/>
                    <a:pt x="1031" y="2061"/>
                  </a:cubicBezTo>
                  <a:cubicBezTo>
                    <a:pt x="461" y="2061"/>
                    <a:pt x="0" y="1600"/>
                    <a:pt x="0" y="1030"/>
                  </a:cubicBezTo>
                  <a:cubicBezTo>
                    <a:pt x="0" y="461"/>
                    <a:pt x="461" y="0"/>
                    <a:pt x="1031" y="0"/>
                  </a:cubicBezTo>
                  <a:cubicBezTo>
                    <a:pt x="1600" y="0"/>
                    <a:pt x="2061" y="461"/>
                    <a:pt x="2061" y="10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 rot="-1353104">
              <a:off x="7045722" y="3919729"/>
              <a:ext cx="39931" cy="39536"/>
            </a:xfrm>
            <a:custGeom>
              <a:avLst/>
              <a:gdLst/>
              <a:ahLst/>
              <a:cxnLst/>
              <a:rect l="l" t="t" r="r" b="b"/>
              <a:pathLst>
                <a:path w="1012" h="1002" extrusionOk="0">
                  <a:moveTo>
                    <a:pt x="1012" y="501"/>
                  </a:moveTo>
                  <a:cubicBezTo>
                    <a:pt x="1012" y="776"/>
                    <a:pt x="786" y="1001"/>
                    <a:pt x="501" y="1001"/>
                  </a:cubicBezTo>
                  <a:cubicBezTo>
                    <a:pt x="237" y="1001"/>
                    <a:pt x="1" y="785"/>
                    <a:pt x="1" y="501"/>
                  </a:cubicBezTo>
                  <a:cubicBezTo>
                    <a:pt x="1" y="226"/>
                    <a:pt x="227" y="0"/>
                    <a:pt x="501" y="0"/>
                  </a:cubicBezTo>
                  <a:cubicBezTo>
                    <a:pt x="786" y="0"/>
                    <a:pt x="1012" y="216"/>
                    <a:pt x="1012" y="50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 rot="-1353104">
              <a:off x="6953499" y="3549591"/>
              <a:ext cx="74771" cy="74377"/>
            </a:xfrm>
            <a:custGeom>
              <a:avLst/>
              <a:gdLst/>
              <a:ahLst/>
              <a:cxnLst/>
              <a:rect l="l" t="t" r="r" b="b"/>
              <a:pathLst>
                <a:path w="1895" h="1885" extrusionOk="0">
                  <a:moveTo>
                    <a:pt x="1894" y="943"/>
                  </a:moveTo>
                  <a:cubicBezTo>
                    <a:pt x="1894" y="1463"/>
                    <a:pt x="1472" y="1885"/>
                    <a:pt x="952" y="1885"/>
                  </a:cubicBezTo>
                  <a:cubicBezTo>
                    <a:pt x="422" y="1885"/>
                    <a:pt x="0" y="1463"/>
                    <a:pt x="0" y="943"/>
                  </a:cubicBezTo>
                  <a:cubicBezTo>
                    <a:pt x="0" y="423"/>
                    <a:pt x="422" y="1"/>
                    <a:pt x="952" y="1"/>
                  </a:cubicBezTo>
                  <a:cubicBezTo>
                    <a:pt x="1472" y="1"/>
                    <a:pt x="1894" y="423"/>
                    <a:pt x="1894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 rot="-1353104">
              <a:off x="6997848" y="3697139"/>
              <a:ext cx="40325" cy="40720"/>
            </a:xfrm>
            <a:custGeom>
              <a:avLst/>
              <a:gdLst/>
              <a:ahLst/>
              <a:cxnLst/>
              <a:rect l="l" t="t" r="r" b="b"/>
              <a:pathLst>
                <a:path w="1022" h="1032" extrusionOk="0">
                  <a:moveTo>
                    <a:pt x="1021" y="511"/>
                  </a:moveTo>
                  <a:cubicBezTo>
                    <a:pt x="1021" y="796"/>
                    <a:pt x="795" y="1031"/>
                    <a:pt x="511" y="1031"/>
                  </a:cubicBezTo>
                  <a:cubicBezTo>
                    <a:pt x="226" y="1031"/>
                    <a:pt x="1" y="796"/>
                    <a:pt x="1" y="511"/>
                  </a:cubicBezTo>
                  <a:cubicBezTo>
                    <a:pt x="1" y="226"/>
                    <a:pt x="226" y="1"/>
                    <a:pt x="511" y="1"/>
                  </a:cubicBezTo>
                  <a:cubicBezTo>
                    <a:pt x="795" y="1"/>
                    <a:pt x="1021" y="226"/>
                    <a:pt x="1021" y="51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 rot="-1353104">
              <a:off x="6616880" y="3787040"/>
              <a:ext cx="52320" cy="52320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25" y="658"/>
                  </a:moveTo>
                  <a:cubicBezTo>
                    <a:pt x="1325" y="1031"/>
                    <a:pt x="1031" y="1326"/>
                    <a:pt x="668" y="1326"/>
                  </a:cubicBezTo>
                  <a:cubicBezTo>
                    <a:pt x="295" y="1326"/>
                    <a:pt x="0" y="1031"/>
                    <a:pt x="0" y="658"/>
                  </a:cubicBezTo>
                  <a:cubicBezTo>
                    <a:pt x="0" y="295"/>
                    <a:pt x="295" y="1"/>
                    <a:pt x="668" y="1"/>
                  </a:cubicBezTo>
                  <a:cubicBezTo>
                    <a:pt x="1031" y="1"/>
                    <a:pt x="1325" y="295"/>
                    <a:pt x="1325" y="658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 rot="-1353104">
              <a:off x="6874773" y="3941535"/>
              <a:ext cx="57331" cy="57371"/>
            </a:xfrm>
            <a:custGeom>
              <a:avLst/>
              <a:gdLst/>
              <a:ahLst/>
              <a:cxnLst/>
              <a:rect l="l" t="t" r="r" b="b"/>
              <a:pathLst>
                <a:path w="1453" h="1454" extrusionOk="0">
                  <a:moveTo>
                    <a:pt x="1453" y="727"/>
                  </a:moveTo>
                  <a:cubicBezTo>
                    <a:pt x="1453" y="1120"/>
                    <a:pt x="1129" y="1453"/>
                    <a:pt x="727" y="1453"/>
                  </a:cubicBezTo>
                  <a:cubicBezTo>
                    <a:pt x="334" y="1453"/>
                    <a:pt x="0" y="1129"/>
                    <a:pt x="0" y="727"/>
                  </a:cubicBezTo>
                  <a:cubicBezTo>
                    <a:pt x="0" y="334"/>
                    <a:pt x="324" y="1"/>
                    <a:pt x="727" y="1"/>
                  </a:cubicBezTo>
                  <a:cubicBezTo>
                    <a:pt x="1129" y="1"/>
                    <a:pt x="1453" y="325"/>
                    <a:pt x="1453" y="72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 rot="-1931164">
              <a:off x="6634029" y="3742024"/>
              <a:ext cx="34150" cy="34150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639" y="314"/>
                  </a:moveTo>
                  <a:cubicBezTo>
                    <a:pt x="639" y="491"/>
                    <a:pt x="492" y="638"/>
                    <a:pt x="315" y="638"/>
                  </a:cubicBezTo>
                  <a:cubicBezTo>
                    <a:pt x="138" y="638"/>
                    <a:pt x="1" y="491"/>
                    <a:pt x="1" y="314"/>
                  </a:cubicBezTo>
                  <a:cubicBezTo>
                    <a:pt x="1" y="138"/>
                    <a:pt x="138" y="0"/>
                    <a:pt x="315" y="0"/>
                  </a:cubicBezTo>
                  <a:cubicBezTo>
                    <a:pt x="492" y="0"/>
                    <a:pt x="639" y="138"/>
                    <a:pt x="639" y="314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282;p65">
            <a:extLst>
              <a:ext uri="{FF2B5EF4-FFF2-40B4-BE49-F238E27FC236}">
                <a16:creationId xmlns:a16="http://schemas.microsoft.com/office/drawing/2014/main" id="{BED81088-2286-8A56-EDAA-AD4A07661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597" y="170417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BIBLIOGRAFIE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325AC-BAF9-3E94-CA12-85D6AD8DE2E4}"/>
              </a:ext>
            </a:extLst>
          </p:cNvPr>
          <p:cNvSpPr txBox="1"/>
          <p:nvPr/>
        </p:nvSpPr>
        <p:spPr>
          <a:xfrm>
            <a:off x="332071" y="743117"/>
            <a:ext cx="8479857" cy="357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The following resources were essential in the development of our application:</a:t>
            </a:r>
          </a:p>
          <a:p>
            <a:pPr>
              <a:spcBef>
                <a:spcPts val="900"/>
              </a:spcBef>
            </a:pP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1. 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Google Earth Engine API (</a:t>
            </a:r>
            <a:r>
              <a:rPr lang="en-US" sz="1050" b="1" dirty="0" err="1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ee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)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The Google Earth Engine API provided a powerful platform for accessing and processing large-scale satellite data. </a:t>
            </a: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Its cloud-based infrastructure allowed us to efficiently handle multispectral and thermal imagery from Landsat 8 and Sentinel-2 missions.</a:t>
            </a:r>
          </a:p>
          <a:p>
            <a:r>
              <a:rPr lang="en-US" sz="1050" i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Link: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  <a:hlinkClick r:id="rId3"/>
              </a:rPr>
              <a:t> Google Earth Engine Documentation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pPr>
              <a:spcBef>
                <a:spcPts val="900"/>
              </a:spcBef>
            </a:pP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2. 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Python Programming Language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Python was used as the primary programming language for implementing our workflow.</a:t>
            </a:r>
          </a:p>
          <a:p>
            <a:pPr>
              <a:spcBef>
                <a:spcPts val="900"/>
              </a:spcBef>
            </a:pP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3. 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Copernicus Open Access Hub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Sentinel-2 data were obtained from the Copernicus Open Access Hub, which provides free access to high-resolution </a:t>
            </a: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multispectral imagery for environmental monitoring.</a:t>
            </a:r>
          </a:p>
          <a:p>
            <a:r>
              <a:rPr lang="en-US" sz="1050" i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Link: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 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Copernicus Open Access Hub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pPr>
              <a:spcBef>
                <a:spcPts val="900"/>
              </a:spcBef>
            </a:pP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4. 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Landsat 8 Data (USGS </a:t>
            </a:r>
            <a:r>
              <a:rPr lang="en-US" sz="1050" b="1" dirty="0" err="1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EarthExplorer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)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The Landsat 8 data used for retrieving land surface temperature were sourced from the USGS </a:t>
            </a:r>
            <a:r>
              <a:rPr lang="en-US" sz="1050" dirty="0" err="1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EarthExplorer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 platform.</a:t>
            </a:r>
          </a:p>
          <a:p>
            <a:r>
              <a:rPr lang="en-US" sz="1050" i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Link: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 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USGS EarthExplorer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pPr>
              <a:spcBef>
                <a:spcPts val="900"/>
              </a:spcBef>
            </a:pP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5. </a:t>
            </a:r>
            <a:r>
              <a:rPr lang="en-US" sz="1050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Research Article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  <a:p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The methodology and approach for downscaling land surface temperature were inspired by research on integrating Landsat and Sentinel data for high-resolution LST mapping:</a:t>
            </a:r>
          </a:p>
          <a:p>
            <a:r>
              <a:rPr lang="en-US" sz="1050" i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Link: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</a:rPr>
              <a:t> </a:t>
            </a:r>
            <a:r>
              <a:rPr lang="en-US" sz="105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arlow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Article DOI</a:t>
            </a:r>
            <a:endParaRPr lang="en-US" sz="1050" dirty="0">
              <a:solidFill>
                <a:schemeClr val="tx1"/>
              </a:solidFill>
              <a:effectLst/>
              <a:highlight>
                <a:srgbClr val="808080"/>
              </a:highlight>
              <a:latin typeface="Barlow" pitchFamily="2" charset="77"/>
            </a:endParaRPr>
          </a:p>
        </p:txBody>
      </p:sp>
    </p:spTree>
  </p:cSld>
  <p:clrMapOvr>
    <a:masterClrMapping/>
  </p:clrMapOvr>
  <p:transition spd="slow" advClick="0" advTm="3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>
          <a:extLst>
            <a:ext uri="{FF2B5EF4-FFF2-40B4-BE49-F238E27FC236}">
              <a16:creationId xmlns:a16="http://schemas.microsoft.com/office/drawing/2014/main" id="{39F51390-A2B6-BA23-FD10-263F7433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45">
            <a:extLst>
              <a:ext uri="{FF2B5EF4-FFF2-40B4-BE49-F238E27FC236}">
                <a16:creationId xmlns:a16="http://schemas.microsoft.com/office/drawing/2014/main" id="{94AFAA17-9DE4-7526-468B-F9C31A11B141}"/>
              </a:ext>
            </a:extLst>
          </p:cNvPr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>
              <a:extLst>
                <a:ext uri="{FF2B5EF4-FFF2-40B4-BE49-F238E27FC236}">
                  <a16:creationId xmlns:a16="http://schemas.microsoft.com/office/drawing/2014/main" id="{A592B3C6-596A-67DB-CB25-16162E21854B}"/>
                </a:ext>
              </a:extLst>
            </p:cNvPr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>
                <a:extLst>
                  <a:ext uri="{FF2B5EF4-FFF2-40B4-BE49-F238E27FC236}">
                    <a16:creationId xmlns:a16="http://schemas.microsoft.com/office/drawing/2014/main" id="{FDE2D821-F656-5584-FD2A-B88F8C094E3D}"/>
                  </a:ext>
                </a:extLst>
              </p:cNvPr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>
                <a:extLst>
                  <a:ext uri="{FF2B5EF4-FFF2-40B4-BE49-F238E27FC236}">
                    <a16:creationId xmlns:a16="http://schemas.microsoft.com/office/drawing/2014/main" id="{677D75C5-5843-D89B-C01E-DD41CB5E295E}"/>
                  </a:ext>
                </a:extLst>
              </p:cNvPr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>
                <a:extLst>
                  <a:ext uri="{FF2B5EF4-FFF2-40B4-BE49-F238E27FC236}">
                    <a16:creationId xmlns:a16="http://schemas.microsoft.com/office/drawing/2014/main" id="{7D5623AD-A277-D1D1-C800-7D2581D703A7}"/>
                  </a:ext>
                </a:extLst>
              </p:cNvPr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>
                <a:extLst>
                  <a:ext uri="{FF2B5EF4-FFF2-40B4-BE49-F238E27FC236}">
                    <a16:creationId xmlns:a16="http://schemas.microsoft.com/office/drawing/2014/main" id="{CEC7BAE0-40B6-B368-1E37-BC528AE95A86}"/>
                  </a:ext>
                </a:extLst>
              </p:cNvPr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>
                <a:extLst>
                  <a:ext uri="{FF2B5EF4-FFF2-40B4-BE49-F238E27FC236}">
                    <a16:creationId xmlns:a16="http://schemas.microsoft.com/office/drawing/2014/main" id="{C525EFF6-EBA5-876D-1378-E35B5291368E}"/>
                  </a:ext>
                </a:extLst>
              </p:cNvPr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>
                <a:extLst>
                  <a:ext uri="{FF2B5EF4-FFF2-40B4-BE49-F238E27FC236}">
                    <a16:creationId xmlns:a16="http://schemas.microsoft.com/office/drawing/2014/main" id="{22EBC40D-D912-D3C0-71E3-8760AADA219E}"/>
                  </a:ext>
                </a:extLst>
              </p:cNvPr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>
                <a:extLst>
                  <a:ext uri="{FF2B5EF4-FFF2-40B4-BE49-F238E27FC236}">
                    <a16:creationId xmlns:a16="http://schemas.microsoft.com/office/drawing/2014/main" id="{102E35CF-25B2-3C3C-12E5-1466C08F7D62}"/>
                  </a:ext>
                </a:extLst>
              </p:cNvPr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>
                <a:extLst>
                  <a:ext uri="{FF2B5EF4-FFF2-40B4-BE49-F238E27FC236}">
                    <a16:creationId xmlns:a16="http://schemas.microsoft.com/office/drawing/2014/main" id="{1E2341E9-DD01-BDC7-F853-4A00A9D445B1}"/>
                  </a:ext>
                </a:extLst>
              </p:cNvPr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>
                <a:extLst>
                  <a:ext uri="{FF2B5EF4-FFF2-40B4-BE49-F238E27FC236}">
                    <a16:creationId xmlns:a16="http://schemas.microsoft.com/office/drawing/2014/main" id="{A98D57FE-5726-4DC5-CBF0-3D41AC139E12}"/>
                  </a:ext>
                </a:extLst>
              </p:cNvPr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>
                <a:extLst>
                  <a:ext uri="{FF2B5EF4-FFF2-40B4-BE49-F238E27FC236}">
                    <a16:creationId xmlns:a16="http://schemas.microsoft.com/office/drawing/2014/main" id="{950814B7-8210-ACB6-84EA-1CE25E571A01}"/>
                  </a:ext>
                </a:extLst>
              </p:cNvPr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>
              <a:extLst>
                <a:ext uri="{FF2B5EF4-FFF2-40B4-BE49-F238E27FC236}">
                  <a16:creationId xmlns:a16="http://schemas.microsoft.com/office/drawing/2014/main" id="{E0CE880B-E4DC-3441-D91F-2E9D101851A8}"/>
                </a:ext>
              </a:extLst>
            </p:cNvPr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>
              <a:extLst>
                <a:ext uri="{FF2B5EF4-FFF2-40B4-BE49-F238E27FC236}">
                  <a16:creationId xmlns:a16="http://schemas.microsoft.com/office/drawing/2014/main" id="{5BC3D09B-3912-1924-A4DD-3BF372D3F675}"/>
                </a:ext>
              </a:extLst>
            </p:cNvPr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>
              <a:extLst>
                <a:ext uri="{FF2B5EF4-FFF2-40B4-BE49-F238E27FC236}">
                  <a16:creationId xmlns:a16="http://schemas.microsoft.com/office/drawing/2014/main" id="{0FB4887C-7640-67DC-D30F-7F880ACBB407}"/>
                </a:ext>
              </a:extLst>
            </p:cNvPr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45">
            <a:extLst>
              <a:ext uri="{FF2B5EF4-FFF2-40B4-BE49-F238E27FC236}">
                <a16:creationId xmlns:a16="http://schemas.microsoft.com/office/drawing/2014/main" id="{95986395-DF8F-BE61-4429-AE0A9670FB91}"/>
              </a:ext>
            </a:extLst>
          </p:cNvPr>
          <p:cNvGrpSpPr/>
          <p:nvPr/>
        </p:nvGrpSpPr>
        <p:grpSpPr>
          <a:xfrm>
            <a:off x="910187" y="1743103"/>
            <a:ext cx="3825381" cy="2920203"/>
            <a:chOff x="1880577" y="-4241474"/>
            <a:chExt cx="13181878" cy="10062727"/>
          </a:xfrm>
        </p:grpSpPr>
        <p:sp>
          <p:nvSpPr>
            <p:cNvPr id="1233" name="Google Shape;1233;p45">
              <a:extLst>
                <a:ext uri="{FF2B5EF4-FFF2-40B4-BE49-F238E27FC236}">
                  <a16:creationId xmlns:a16="http://schemas.microsoft.com/office/drawing/2014/main" id="{411884AB-2F0C-8D04-A3F0-851B3793F55B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Google Shape;1234;p45">
              <a:extLst>
                <a:ext uri="{FF2B5EF4-FFF2-40B4-BE49-F238E27FC236}">
                  <a16:creationId xmlns:a16="http://schemas.microsoft.com/office/drawing/2014/main" id="{CB6C81B8-8341-DCC1-9D1D-25E10C35F912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>
              <a:extLst>
                <a:ext uri="{FF2B5EF4-FFF2-40B4-BE49-F238E27FC236}">
                  <a16:creationId xmlns:a16="http://schemas.microsoft.com/office/drawing/2014/main" id="{2DA9EBB7-17E2-F5FC-65F8-47622ED125E3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>
              <a:extLst>
                <a:ext uri="{FF2B5EF4-FFF2-40B4-BE49-F238E27FC236}">
                  <a16:creationId xmlns:a16="http://schemas.microsoft.com/office/drawing/2014/main" id="{7A730EE2-82AE-3E48-62FE-4436F7A9ED60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>
              <a:extLst>
                <a:ext uri="{FF2B5EF4-FFF2-40B4-BE49-F238E27FC236}">
                  <a16:creationId xmlns:a16="http://schemas.microsoft.com/office/drawing/2014/main" id="{26675406-35ED-6122-98D5-2ADAD9F99A82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>
              <a:extLst>
                <a:ext uri="{FF2B5EF4-FFF2-40B4-BE49-F238E27FC236}">
                  <a16:creationId xmlns:a16="http://schemas.microsoft.com/office/drawing/2014/main" id="{DB00F032-8F27-D5A0-FDB9-083EED78D622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>
              <a:extLst>
                <a:ext uri="{FF2B5EF4-FFF2-40B4-BE49-F238E27FC236}">
                  <a16:creationId xmlns:a16="http://schemas.microsoft.com/office/drawing/2014/main" id="{430052B9-FD23-204D-DA73-29EF2DDF62EA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>
              <a:extLst>
                <a:ext uri="{FF2B5EF4-FFF2-40B4-BE49-F238E27FC236}">
                  <a16:creationId xmlns:a16="http://schemas.microsoft.com/office/drawing/2014/main" id="{133F86F0-5C7D-30C8-E998-4E241BD36AE6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>
              <a:extLst>
                <a:ext uri="{FF2B5EF4-FFF2-40B4-BE49-F238E27FC236}">
                  <a16:creationId xmlns:a16="http://schemas.microsoft.com/office/drawing/2014/main" id="{BE5C1530-1939-AEC2-D194-E424F24BDFF0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>
              <a:extLst>
                <a:ext uri="{FF2B5EF4-FFF2-40B4-BE49-F238E27FC236}">
                  <a16:creationId xmlns:a16="http://schemas.microsoft.com/office/drawing/2014/main" id="{8E63DC98-0837-43C5-186C-B482663CAA1E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>
              <a:extLst>
                <a:ext uri="{FF2B5EF4-FFF2-40B4-BE49-F238E27FC236}">
                  <a16:creationId xmlns:a16="http://schemas.microsoft.com/office/drawing/2014/main" id="{F8A2D0B2-9C64-4583-5407-751F6715FAED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>
              <a:extLst>
                <a:ext uri="{FF2B5EF4-FFF2-40B4-BE49-F238E27FC236}">
                  <a16:creationId xmlns:a16="http://schemas.microsoft.com/office/drawing/2014/main" id="{D39E6A75-980F-A301-B598-40CBEE650A0A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>
              <a:extLst>
                <a:ext uri="{FF2B5EF4-FFF2-40B4-BE49-F238E27FC236}">
                  <a16:creationId xmlns:a16="http://schemas.microsoft.com/office/drawing/2014/main" id="{EAC4DACB-8F08-9AC6-2B32-BEB689C94E8A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>
              <a:extLst>
                <a:ext uri="{FF2B5EF4-FFF2-40B4-BE49-F238E27FC236}">
                  <a16:creationId xmlns:a16="http://schemas.microsoft.com/office/drawing/2014/main" id="{26EEA783-1EF7-DAD5-73DB-DDFCC4E06ABF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>
              <a:extLst>
                <a:ext uri="{FF2B5EF4-FFF2-40B4-BE49-F238E27FC236}">
                  <a16:creationId xmlns:a16="http://schemas.microsoft.com/office/drawing/2014/main" id="{72967D5E-B1DC-E7A9-2C9A-F753E9E6C23A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>
              <a:extLst>
                <a:ext uri="{FF2B5EF4-FFF2-40B4-BE49-F238E27FC236}">
                  <a16:creationId xmlns:a16="http://schemas.microsoft.com/office/drawing/2014/main" id="{237E9C04-F4AF-5AD0-7B01-B61B00A4AEF8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>
              <a:extLst>
                <a:ext uri="{FF2B5EF4-FFF2-40B4-BE49-F238E27FC236}">
                  <a16:creationId xmlns:a16="http://schemas.microsoft.com/office/drawing/2014/main" id="{43C42FFB-531B-9718-DEA7-425158DAFBDA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>
              <a:extLst>
                <a:ext uri="{FF2B5EF4-FFF2-40B4-BE49-F238E27FC236}">
                  <a16:creationId xmlns:a16="http://schemas.microsoft.com/office/drawing/2014/main" id="{CDEA849C-2AEC-C6BD-4D5E-4709A2B6B1BE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>
              <a:extLst>
                <a:ext uri="{FF2B5EF4-FFF2-40B4-BE49-F238E27FC236}">
                  <a16:creationId xmlns:a16="http://schemas.microsoft.com/office/drawing/2014/main" id="{99BA9569-26AE-9493-B51E-CB297DBE43EC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>
              <a:extLst>
                <a:ext uri="{FF2B5EF4-FFF2-40B4-BE49-F238E27FC236}">
                  <a16:creationId xmlns:a16="http://schemas.microsoft.com/office/drawing/2014/main" id="{245914D0-BE31-D892-4735-05FE82A3DC6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>
              <a:extLst>
                <a:ext uri="{FF2B5EF4-FFF2-40B4-BE49-F238E27FC236}">
                  <a16:creationId xmlns:a16="http://schemas.microsoft.com/office/drawing/2014/main" id="{2AA2B858-8C4A-1B85-D10C-39894AFF0C06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>
              <a:extLst>
                <a:ext uri="{FF2B5EF4-FFF2-40B4-BE49-F238E27FC236}">
                  <a16:creationId xmlns:a16="http://schemas.microsoft.com/office/drawing/2014/main" id="{80FAD994-8596-D509-EB4A-342FCEF87F1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>
              <a:extLst>
                <a:ext uri="{FF2B5EF4-FFF2-40B4-BE49-F238E27FC236}">
                  <a16:creationId xmlns:a16="http://schemas.microsoft.com/office/drawing/2014/main" id="{F3B45421-9B3E-B1CB-65A9-CE15C1352405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>
              <a:extLst>
                <a:ext uri="{FF2B5EF4-FFF2-40B4-BE49-F238E27FC236}">
                  <a16:creationId xmlns:a16="http://schemas.microsoft.com/office/drawing/2014/main" id="{E09ABA5B-7B1F-8365-B70E-ADE93EFF736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>
              <a:extLst>
                <a:ext uri="{FF2B5EF4-FFF2-40B4-BE49-F238E27FC236}">
                  <a16:creationId xmlns:a16="http://schemas.microsoft.com/office/drawing/2014/main" id="{5DD62B2E-4598-E343-3304-97A562F24BA9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>
              <a:extLst>
                <a:ext uri="{FF2B5EF4-FFF2-40B4-BE49-F238E27FC236}">
                  <a16:creationId xmlns:a16="http://schemas.microsoft.com/office/drawing/2014/main" id="{CB1B5CAC-4D6E-B683-6D4C-B1077C59111E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>
              <a:extLst>
                <a:ext uri="{FF2B5EF4-FFF2-40B4-BE49-F238E27FC236}">
                  <a16:creationId xmlns:a16="http://schemas.microsoft.com/office/drawing/2014/main" id="{DFEE61B5-E08B-245A-3B0A-C0626FBCE30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>
              <a:extLst>
                <a:ext uri="{FF2B5EF4-FFF2-40B4-BE49-F238E27FC236}">
                  <a16:creationId xmlns:a16="http://schemas.microsoft.com/office/drawing/2014/main" id="{DC5C4AEC-4884-0988-A674-F51E6879408D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>
              <a:extLst>
                <a:ext uri="{FF2B5EF4-FFF2-40B4-BE49-F238E27FC236}">
                  <a16:creationId xmlns:a16="http://schemas.microsoft.com/office/drawing/2014/main" id="{527797D9-B58F-9D65-A60F-7AA6AED39816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>
              <a:extLst>
                <a:ext uri="{FF2B5EF4-FFF2-40B4-BE49-F238E27FC236}">
                  <a16:creationId xmlns:a16="http://schemas.microsoft.com/office/drawing/2014/main" id="{616A500D-66B0-E20B-5D17-6BC8CA89D160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>
              <a:extLst>
                <a:ext uri="{FF2B5EF4-FFF2-40B4-BE49-F238E27FC236}">
                  <a16:creationId xmlns:a16="http://schemas.microsoft.com/office/drawing/2014/main" id="{267F8C2A-6A65-18A6-8AE7-9533C7BAE8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>
              <a:extLst>
                <a:ext uri="{FF2B5EF4-FFF2-40B4-BE49-F238E27FC236}">
                  <a16:creationId xmlns:a16="http://schemas.microsoft.com/office/drawing/2014/main" id="{EE16272C-1438-D227-DB90-3A58E3E19EEC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>
              <a:extLst>
                <a:ext uri="{FF2B5EF4-FFF2-40B4-BE49-F238E27FC236}">
                  <a16:creationId xmlns:a16="http://schemas.microsoft.com/office/drawing/2014/main" id="{015823D1-86FF-78B6-B492-3B2AE61CC862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>
              <a:extLst>
                <a:ext uri="{FF2B5EF4-FFF2-40B4-BE49-F238E27FC236}">
                  <a16:creationId xmlns:a16="http://schemas.microsoft.com/office/drawing/2014/main" id="{15F00929-F641-EF6D-CA58-8675C95C8057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>
              <a:extLst>
                <a:ext uri="{FF2B5EF4-FFF2-40B4-BE49-F238E27FC236}">
                  <a16:creationId xmlns:a16="http://schemas.microsoft.com/office/drawing/2014/main" id="{4E28962E-1041-437C-59A6-666870D79B75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>
              <a:extLst>
                <a:ext uri="{FF2B5EF4-FFF2-40B4-BE49-F238E27FC236}">
                  <a16:creationId xmlns:a16="http://schemas.microsoft.com/office/drawing/2014/main" id="{183DE970-0595-6F66-3A1E-24BEAB395AE4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>
              <a:extLst>
                <a:ext uri="{FF2B5EF4-FFF2-40B4-BE49-F238E27FC236}">
                  <a16:creationId xmlns:a16="http://schemas.microsoft.com/office/drawing/2014/main" id="{EFA91ED4-73CA-6476-4EB7-00EB9D0D4F48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>
              <a:extLst>
                <a:ext uri="{FF2B5EF4-FFF2-40B4-BE49-F238E27FC236}">
                  <a16:creationId xmlns:a16="http://schemas.microsoft.com/office/drawing/2014/main" id="{E6D9A04A-BCBE-B2A5-BF34-48CB8FDAA432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>
              <a:extLst>
                <a:ext uri="{FF2B5EF4-FFF2-40B4-BE49-F238E27FC236}">
                  <a16:creationId xmlns:a16="http://schemas.microsoft.com/office/drawing/2014/main" id="{E52D9CC7-1692-6A17-5436-C5D5D554761D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>
              <a:extLst>
                <a:ext uri="{FF2B5EF4-FFF2-40B4-BE49-F238E27FC236}">
                  <a16:creationId xmlns:a16="http://schemas.microsoft.com/office/drawing/2014/main" id="{7560C538-E79D-C3F3-FFE5-7FF2418FBA1F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>
              <a:extLst>
                <a:ext uri="{FF2B5EF4-FFF2-40B4-BE49-F238E27FC236}">
                  <a16:creationId xmlns:a16="http://schemas.microsoft.com/office/drawing/2014/main" id="{1AF67B90-A7CC-CEC0-30EB-4383399EF840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>
              <a:extLst>
                <a:ext uri="{FF2B5EF4-FFF2-40B4-BE49-F238E27FC236}">
                  <a16:creationId xmlns:a16="http://schemas.microsoft.com/office/drawing/2014/main" id="{D65A6D49-DB2F-4862-B851-E4F7BAD6029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>
              <a:extLst>
                <a:ext uri="{FF2B5EF4-FFF2-40B4-BE49-F238E27FC236}">
                  <a16:creationId xmlns:a16="http://schemas.microsoft.com/office/drawing/2014/main" id="{5766ABF9-4E90-1384-EF3D-B4E7EAD59B5D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>
              <a:extLst>
                <a:ext uri="{FF2B5EF4-FFF2-40B4-BE49-F238E27FC236}">
                  <a16:creationId xmlns:a16="http://schemas.microsoft.com/office/drawing/2014/main" id="{E7B5B1D6-DD54-3884-EE24-6B0F23345C70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>
              <a:extLst>
                <a:ext uri="{FF2B5EF4-FFF2-40B4-BE49-F238E27FC236}">
                  <a16:creationId xmlns:a16="http://schemas.microsoft.com/office/drawing/2014/main" id="{828E67CF-6FCF-5F59-E1D0-4A35BA7CC246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>
              <a:extLst>
                <a:ext uri="{FF2B5EF4-FFF2-40B4-BE49-F238E27FC236}">
                  <a16:creationId xmlns:a16="http://schemas.microsoft.com/office/drawing/2014/main" id="{BF8B7E9E-388C-6DE5-F383-3540B45D7A64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>
              <a:extLst>
                <a:ext uri="{FF2B5EF4-FFF2-40B4-BE49-F238E27FC236}">
                  <a16:creationId xmlns:a16="http://schemas.microsoft.com/office/drawing/2014/main" id="{0BBBC9BE-7836-3484-CBBE-B1ECD9AE8DB8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>
              <a:extLst>
                <a:ext uri="{FF2B5EF4-FFF2-40B4-BE49-F238E27FC236}">
                  <a16:creationId xmlns:a16="http://schemas.microsoft.com/office/drawing/2014/main" id="{1DA95E87-1F26-32F0-DC02-91F3BE147D0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>
              <a:extLst>
                <a:ext uri="{FF2B5EF4-FFF2-40B4-BE49-F238E27FC236}">
                  <a16:creationId xmlns:a16="http://schemas.microsoft.com/office/drawing/2014/main" id="{1F4D3B84-2364-03E0-E168-696653231CB9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>
              <a:extLst>
                <a:ext uri="{FF2B5EF4-FFF2-40B4-BE49-F238E27FC236}">
                  <a16:creationId xmlns:a16="http://schemas.microsoft.com/office/drawing/2014/main" id="{A549D9D6-896E-CD6F-D7EC-5A21D6C25A3C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>
              <a:extLst>
                <a:ext uri="{FF2B5EF4-FFF2-40B4-BE49-F238E27FC236}">
                  <a16:creationId xmlns:a16="http://schemas.microsoft.com/office/drawing/2014/main" id="{B7A9FE13-1836-3432-AE92-A9D093EA4003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>
              <a:extLst>
                <a:ext uri="{FF2B5EF4-FFF2-40B4-BE49-F238E27FC236}">
                  <a16:creationId xmlns:a16="http://schemas.microsoft.com/office/drawing/2014/main" id="{5BACBBF8-3576-7C73-358D-5E3DF0B9F554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>
              <a:extLst>
                <a:ext uri="{FF2B5EF4-FFF2-40B4-BE49-F238E27FC236}">
                  <a16:creationId xmlns:a16="http://schemas.microsoft.com/office/drawing/2014/main" id="{6574992E-BF8A-09A5-8061-E185470C37C6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>
              <a:extLst>
                <a:ext uri="{FF2B5EF4-FFF2-40B4-BE49-F238E27FC236}">
                  <a16:creationId xmlns:a16="http://schemas.microsoft.com/office/drawing/2014/main" id="{3461F075-08A8-991B-3EC9-D54A0F436AF9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>
              <a:extLst>
                <a:ext uri="{FF2B5EF4-FFF2-40B4-BE49-F238E27FC236}">
                  <a16:creationId xmlns:a16="http://schemas.microsoft.com/office/drawing/2014/main" id="{0B7FF1B6-C018-61EB-49D6-88ADCF7FDA8F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>
              <a:extLst>
                <a:ext uri="{FF2B5EF4-FFF2-40B4-BE49-F238E27FC236}">
                  <a16:creationId xmlns:a16="http://schemas.microsoft.com/office/drawing/2014/main" id="{DBE6F07B-7C5C-D25E-CB19-DD696B65E4B5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>
              <a:extLst>
                <a:ext uri="{FF2B5EF4-FFF2-40B4-BE49-F238E27FC236}">
                  <a16:creationId xmlns:a16="http://schemas.microsoft.com/office/drawing/2014/main" id="{07F88A6D-B01B-C759-63C2-A5C93195331C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>
              <a:extLst>
                <a:ext uri="{FF2B5EF4-FFF2-40B4-BE49-F238E27FC236}">
                  <a16:creationId xmlns:a16="http://schemas.microsoft.com/office/drawing/2014/main" id="{87324EEE-F7CD-AD2F-0601-4181152DDABD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>
              <a:extLst>
                <a:ext uri="{FF2B5EF4-FFF2-40B4-BE49-F238E27FC236}">
                  <a16:creationId xmlns:a16="http://schemas.microsoft.com/office/drawing/2014/main" id="{FD3C38A0-23A1-E139-0E04-BF81DFF038B8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>
              <a:extLst>
                <a:ext uri="{FF2B5EF4-FFF2-40B4-BE49-F238E27FC236}">
                  <a16:creationId xmlns:a16="http://schemas.microsoft.com/office/drawing/2014/main" id="{1215BE2A-C200-F9EF-74DB-BDF32A19B184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>
              <a:extLst>
                <a:ext uri="{FF2B5EF4-FFF2-40B4-BE49-F238E27FC236}">
                  <a16:creationId xmlns:a16="http://schemas.microsoft.com/office/drawing/2014/main" id="{62ABCB0E-8DB9-1D19-A604-07EBB06503F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>
              <a:extLst>
                <a:ext uri="{FF2B5EF4-FFF2-40B4-BE49-F238E27FC236}">
                  <a16:creationId xmlns:a16="http://schemas.microsoft.com/office/drawing/2014/main" id="{DBF74B41-1947-2F29-084B-7BAC804F584D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>
              <a:extLst>
                <a:ext uri="{FF2B5EF4-FFF2-40B4-BE49-F238E27FC236}">
                  <a16:creationId xmlns:a16="http://schemas.microsoft.com/office/drawing/2014/main" id="{8737D951-5140-82C8-C513-F4BAD45835C2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>
              <a:extLst>
                <a:ext uri="{FF2B5EF4-FFF2-40B4-BE49-F238E27FC236}">
                  <a16:creationId xmlns:a16="http://schemas.microsoft.com/office/drawing/2014/main" id="{CC15F74A-A48A-85E4-7EEB-BAABB363B32B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>
              <a:extLst>
                <a:ext uri="{FF2B5EF4-FFF2-40B4-BE49-F238E27FC236}">
                  <a16:creationId xmlns:a16="http://schemas.microsoft.com/office/drawing/2014/main" id="{EA04B119-B515-CD5A-E181-6B4651D5F156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>
              <a:extLst>
                <a:ext uri="{FF2B5EF4-FFF2-40B4-BE49-F238E27FC236}">
                  <a16:creationId xmlns:a16="http://schemas.microsoft.com/office/drawing/2014/main" id="{6AE4FC6D-7CAD-0C93-F01D-27F9F06DC32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Google Shape;1299;p45">
              <a:extLst>
                <a:ext uri="{FF2B5EF4-FFF2-40B4-BE49-F238E27FC236}">
                  <a16:creationId xmlns:a16="http://schemas.microsoft.com/office/drawing/2014/main" id="{D4A381AC-69F7-FF62-3739-55FC22ADFBB7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Google Shape;1168;p44">
            <a:extLst>
              <a:ext uri="{FF2B5EF4-FFF2-40B4-BE49-F238E27FC236}">
                <a16:creationId xmlns:a16="http://schemas.microsoft.com/office/drawing/2014/main" id="{8F139E9B-3EF0-B693-091E-3007AB8C5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945" y="1579915"/>
            <a:ext cx="3775800" cy="1820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600" b="1" dirty="0">
                <a:solidFill>
                  <a:schemeClr val="tx1"/>
                </a:solidFill>
                <a:effectLst/>
                <a:latin typeface=".AppleSystemUIFont"/>
              </a:rPr>
              <a:t> DEMO</a:t>
            </a:r>
            <a:endParaRPr lang="en-US" sz="6600" dirty="0">
              <a:solidFill>
                <a:schemeClr val="tx1"/>
              </a:solidFill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678869594"/>
      </p:ext>
    </p:extLst>
  </p:cSld>
  <p:clrMapOvr>
    <a:masterClrMapping/>
  </p:clrMapOvr>
  <p:transition spd="slow" advClick="0" advTm="1000">
    <p:wipe/>
  </p:transition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Macintosh PowerPoint</Application>
  <PresentationFormat>On-screen Show (16:9)</PresentationFormat>
  <Paragraphs>92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Chewy</vt:lpstr>
      <vt:lpstr>.AppleSystemUIFont</vt:lpstr>
      <vt:lpstr>Anton</vt:lpstr>
      <vt:lpstr>Barlow</vt:lpstr>
      <vt:lpstr>Arial</vt:lpstr>
      <vt:lpstr>Earth's Atmosphere Class by Slidesgo</vt:lpstr>
      <vt:lpstr>ESTIMATION OF LAND SURFACE TEMPERATURE</vt:lpstr>
      <vt:lpstr>Introduction &amp; Problem Definition </vt:lpstr>
      <vt:lpstr>Proposed Solution &amp; Methodology</vt:lpstr>
      <vt:lpstr>PowerPoint Presentation</vt:lpstr>
      <vt:lpstr>Proposed Solution &amp; Methodology</vt:lpstr>
      <vt:lpstr>PowerPoint Presentation</vt:lpstr>
      <vt:lpstr>OUR TEAM</vt:lpstr>
      <vt:lpstr>BIBLIOGRAFIE</vt:lpstr>
      <vt:lpstr> DEMO</vt:lpstr>
      <vt:lpstr>Code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ROBERTO-MARIAN CHIPER</cp:lastModifiedBy>
  <cp:revision>1</cp:revision>
  <dcterms:modified xsi:type="dcterms:W3CDTF">2025-01-13T09:13:29Z</dcterms:modified>
</cp:coreProperties>
</file>